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92" r:id="rId1"/>
  </p:sldMasterIdLst>
  <p:notesMasterIdLst>
    <p:notesMasterId r:id="rId21"/>
  </p:notesMasterIdLst>
  <p:sldIdLst>
    <p:sldId id="290" r:id="rId2"/>
    <p:sldId id="303" r:id="rId3"/>
    <p:sldId id="308" r:id="rId4"/>
    <p:sldId id="311" r:id="rId5"/>
    <p:sldId id="312" r:id="rId6"/>
    <p:sldId id="313" r:id="rId7"/>
    <p:sldId id="314" r:id="rId8"/>
    <p:sldId id="315" r:id="rId9"/>
    <p:sldId id="304" r:id="rId10"/>
    <p:sldId id="306" r:id="rId11"/>
    <p:sldId id="310" r:id="rId12"/>
    <p:sldId id="309" r:id="rId13"/>
    <p:sldId id="307" r:id="rId14"/>
    <p:sldId id="316" r:id="rId15"/>
    <p:sldId id="317" r:id="rId16"/>
    <p:sldId id="318" r:id="rId17"/>
    <p:sldId id="319" r:id="rId18"/>
    <p:sldId id="320" r:id="rId19"/>
    <p:sldId id="305" r:id="rId20"/>
  </p:sldIdLst>
  <p:sldSz cx="9144000" cy="6858000" type="screen4x3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627B9-AE63-4D07-A2F7-C28F68F1070A}" v="2" dt="2023-04-16T23:48:37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 autoAdjust="0"/>
    <p:restoredTop sz="95332" autoAdjust="0"/>
  </p:normalViewPr>
  <p:slideViewPr>
    <p:cSldViewPr>
      <p:cViewPr varScale="1">
        <p:scale>
          <a:sx n="68" d="100"/>
          <a:sy n="68" d="100"/>
        </p:scale>
        <p:origin x="12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Hardy" userId="18c45b91-9529-4376-afee-15439663c977" providerId="ADAL" clId="{1CCBA700-979F-4BB8-8BC7-F1C8470B70F0}"/>
    <pc:docChg chg="custSel modSld">
      <pc:chgData name="Martin Hardy" userId="18c45b91-9529-4376-afee-15439663c977" providerId="ADAL" clId="{1CCBA700-979F-4BB8-8BC7-F1C8470B70F0}" dt="2022-11-02T19:18:12.644" v="117" actId="20577"/>
      <pc:docMkLst>
        <pc:docMk/>
      </pc:docMkLst>
      <pc:sldChg chg="modSp mod">
        <pc:chgData name="Martin Hardy" userId="18c45b91-9529-4376-afee-15439663c977" providerId="ADAL" clId="{1CCBA700-979F-4BB8-8BC7-F1C8470B70F0}" dt="2022-11-02T19:14:00.473" v="13"/>
        <pc:sldMkLst>
          <pc:docMk/>
          <pc:sldMk cId="3761001358" sldId="290"/>
        </pc:sldMkLst>
        <pc:spChg chg="replST">
          <ac:chgData name="Martin Hardy" userId="18c45b91-9529-4376-afee-15439663c977" providerId="ADAL" clId="{1CCBA700-979F-4BB8-8BC7-F1C8470B70F0}" dt="2022-11-02T19:14:00.457" v="11"/>
          <ac:spMkLst>
            <pc:docMk/>
            <pc:sldMk cId="3761001358" sldId="290"/>
            <ac:spMk id="2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471" v="12"/>
          <ac:spMkLst>
            <pc:docMk/>
            <pc:sldMk cId="3761001358" sldId="290"/>
            <ac:spMk id="3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473" v="13"/>
          <ac:picMkLst>
            <pc:docMk/>
            <pc:sldMk cId="3761001358" sldId="290"/>
            <ac:picMk id="4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481" v="16"/>
        <pc:sldMkLst>
          <pc:docMk/>
          <pc:sldMk cId="3486695472" sldId="303"/>
        </pc:sldMkLst>
        <pc:spChg chg="replST">
          <ac:chgData name="Martin Hardy" userId="18c45b91-9529-4376-afee-15439663c977" providerId="ADAL" clId="{1CCBA700-979F-4BB8-8BC7-F1C8470B70F0}" dt="2022-11-02T19:14:00.476" v="14"/>
          <ac:spMkLst>
            <pc:docMk/>
            <pc:sldMk cId="3486695472" sldId="303"/>
            <ac:spMk id="5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478" v="15"/>
          <ac:spMkLst>
            <pc:docMk/>
            <pc:sldMk cId="3486695472" sldId="303"/>
            <ac:spMk id="8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481" v="16"/>
          <ac:picMkLst>
            <pc:docMk/>
            <pc:sldMk cId="3486695472" sldId="303"/>
            <ac:picMk id="2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546" v="43"/>
        <pc:sldMkLst>
          <pc:docMk/>
          <pc:sldMk cId="3928309840" sldId="304"/>
        </pc:sldMkLst>
        <pc:spChg chg="replST">
          <ac:chgData name="Martin Hardy" userId="18c45b91-9529-4376-afee-15439663c977" providerId="ADAL" clId="{1CCBA700-979F-4BB8-8BC7-F1C8470B70F0}" dt="2022-11-02T19:14:00.538" v="38"/>
          <ac:spMkLst>
            <pc:docMk/>
            <pc:sldMk cId="3928309840" sldId="304"/>
            <ac:spMk id="2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539" v="39"/>
          <ac:spMkLst>
            <pc:docMk/>
            <pc:sldMk cId="3928309840" sldId="304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41" v="40"/>
          <ac:picMkLst>
            <pc:docMk/>
            <pc:sldMk cId="3928309840" sldId="304"/>
            <ac:picMk id="6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543" v="41"/>
          <ac:picMkLst>
            <pc:docMk/>
            <pc:sldMk cId="3928309840" sldId="304"/>
            <ac:picMk id="7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544" v="42"/>
          <ac:picMkLst>
            <pc:docMk/>
            <pc:sldMk cId="3928309840" sldId="304"/>
            <ac:picMk id="8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546" v="43"/>
          <ac:picMkLst>
            <pc:docMk/>
            <pc:sldMk cId="3928309840" sldId="304"/>
            <ac:picMk id="9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658" v="92"/>
        <pc:sldMkLst>
          <pc:docMk/>
          <pc:sldMk cId="3931368625" sldId="305"/>
        </pc:sldMkLst>
        <pc:spChg chg="replST">
          <ac:chgData name="Martin Hardy" userId="18c45b91-9529-4376-afee-15439663c977" providerId="ADAL" clId="{1CCBA700-979F-4BB8-8BC7-F1C8470B70F0}" dt="2022-11-02T19:14:00.656" v="91"/>
          <ac:spMkLst>
            <pc:docMk/>
            <pc:sldMk cId="3931368625" sldId="305"/>
            <ac:spMk id="2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658" v="92"/>
          <ac:spMkLst>
            <pc:docMk/>
            <pc:sldMk cId="3931368625" sldId="305"/>
            <ac:spMk id="5" creationId="{00000000-0000-0000-0000-000000000000}"/>
          </ac:spMkLst>
        </pc:spChg>
      </pc:sldChg>
      <pc:sldChg chg="modSp mod">
        <pc:chgData name="Martin Hardy" userId="18c45b91-9529-4376-afee-15439663c977" providerId="ADAL" clId="{1CCBA700-979F-4BB8-8BC7-F1C8470B70F0}" dt="2022-11-02T19:14:00.553" v="46"/>
        <pc:sldMkLst>
          <pc:docMk/>
          <pc:sldMk cId="2508274969" sldId="306"/>
        </pc:sldMkLst>
        <pc:spChg chg="mod replST">
          <ac:chgData name="Martin Hardy" userId="18c45b91-9529-4376-afee-15439663c977" providerId="ADAL" clId="{1CCBA700-979F-4BB8-8BC7-F1C8470B70F0}" dt="2022-11-02T19:14:00.549" v="44"/>
          <ac:spMkLst>
            <pc:docMk/>
            <pc:sldMk cId="2508274969" sldId="306"/>
            <ac:spMk id="5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551" v="45"/>
          <ac:spMkLst>
            <pc:docMk/>
            <pc:sldMk cId="2508274969" sldId="306"/>
            <ac:spMk id="8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53" v="46"/>
          <ac:picMkLst>
            <pc:docMk/>
            <pc:sldMk cId="2508274969" sldId="306"/>
            <ac:picMk id="1026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585" v="61"/>
        <pc:sldMkLst>
          <pc:docMk/>
          <pc:sldMk cId="43845766" sldId="307"/>
        </pc:sldMkLst>
        <pc:spChg chg="replST">
          <ac:chgData name="Martin Hardy" userId="18c45b91-9529-4376-afee-15439663c977" providerId="ADAL" clId="{1CCBA700-979F-4BB8-8BC7-F1C8470B70F0}" dt="2022-11-02T19:14:00.576" v="56"/>
          <ac:spMkLst>
            <pc:docMk/>
            <pc:sldMk cId="43845766" sldId="307"/>
            <ac:spMk id="2" creationId="{00000000-0000-0000-0000-000000000000}"/>
          </ac:spMkLst>
        </pc:spChg>
        <pc:spChg chg="mod replST">
          <ac:chgData name="Martin Hardy" userId="18c45b91-9529-4376-afee-15439663c977" providerId="ADAL" clId="{1CCBA700-979F-4BB8-8BC7-F1C8470B70F0}" dt="2022-11-02T19:14:00.577" v="57"/>
          <ac:spMkLst>
            <pc:docMk/>
            <pc:sldMk cId="43845766" sldId="307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80" v="59"/>
          <ac:picMkLst>
            <pc:docMk/>
            <pc:sldMk cId="43845766" sldId="307"/>
            <ac:picMk id="3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583" v="60"/>
          <ac:picMkLst>
            <pc:docMk/>
            <pc:sldMk cId="43845766" sldId="307"/>
            <ac:picMk id="4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585" v="61"/>
          <ac:picMkLst>
            <pc:docMk/>
            <pc:sldMk cId="43845766" sldId="307"/>
            <ac:picMk id="15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579" v="58"/>
          <ac:picMkLst>
            <pc:docMk/>
            <pc:sldMk cId="43845766" sldId="307"/>
            <ac:picMk id="2054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487" v="19"/>
        <pc:sldMkLst>
          <pc:docMk/>
          <pc:sldMk cId="1542195889" sldId="308"/>
        </pc:sldMkLst>
        <pc:spChg chg="replST">
          <ac:chgData name="Martin Hardy" userId="18c45b91-9529-4376-afee-15439663c977" providerId="ADAL" clId="{1CCBA700-979F-4BB8-8BC7-F1C8470B70F0}" dt="2022-11-02T19:14:00.484" v="17"/>
          <ac:spMkLst>
            <pc:docMk/>
            <pc:sldMk cId="1542195889" sldId="308"/>
            <ac:spMk id="2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486" v="18"/>
          <ac:spMkLst>
            <pc:docMk/>
            <pc:sldMk cId="1542195889" sldId="308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487" v="19"/>
          <ac:picMkLst>
            <pc:docMk/>
            <pc:sldMk cId="1542195889" sldId="308"/>
            <ac:picMk id="7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572" v="55"/>
        <pc:sldMkLst>
          <pc:docMk/>
          <pc:sldMk cId="2277059992" sldId="309"/>
        </pc:sldMkLst>
        <pc:spChg chg="mod replST">
          <ac:chgData name="Martin Hardy" userId="18c45b91-9529-4376-afee-15439663c977" providerId="ADAL" clId="{1CCBA700-979F-4BB8-8BC7-F1C8470B70F0}" dt="2022-11-02T19:14:00.569" v="53"/>
          <ac:spMkLst>
            <pc:docMk/>
            <pc:sldMk cId="2277059992" sldId="309"/>
            <ac:spMk id="5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571" v="54"/>
          <ac:spMkLst>
            <pc:docMk/>
            <pc:sldMk cId="2277059992" sldId="309"/>
            <ac:spMk id="8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72" v="55"/>
          <ac:picMkLst>
            <pc:docMk/>
            <pc:sldMk cId="2277059992" sldId="309"/>
            <ac:picMk id="3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565" v="52"/>
        <pc:sldMkLst>
          <pc:docMk/>
          <pc:sldMk cId="2677308039" sldId="310"/>
        </pc:sldMkLst>
        <pc:spChg chg="replST">
          <ac:chgData name="Martin Hardy" userId="18c45b91-9529-4376-afee-15439663c977" providerId="ADAL" clId="{1CCBA700-979F-4BB8-8BC7-F1C8470B70F0}" dt="2022-11-02T19:14:00.556" v="47"/>
          <ac:spMkLst>
            <pc:docMk/>
            <pc:sldMk cId="2677308039" sldId="310"/>
            <ac:spMk id="2" creationId="{00000000-0000-0000-0000-000000000000}"/>
          </ac:spMkLst>
        </pc:spChg>
        <pc:spChg chg="mod replST">
          <ac:chgData name="Martin Hardy" userId="18c45b91-9529-4376-afee-15439663c977" providerId="ADAL" clId="{1CCBA700-979F-4BB8-8BC7-F1C8470B70F0}" dt="2022-11-02T19:14:00.558" v="48"/>
          <ac:spMkLst>
            <pc:docMk/>
            <pc:sldMk cId="2677308039" sldId="310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60" v="49"/>
          <ac:picMkLst>
            <pc:docMk/>
            <pc:sldMk cId="2677308039" sldId="310"/>
            <ac:picMk id="10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562" v="50"/>
          <ac:picMkLst>
            <pc:docMk/>
            <pc:sldMk cId="2677308039" sldId="310"/>
            <ac:picMk id="2050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563" v="51"/>
          <ac:picMkLst>
            <pc:docMk/>
            <pc:sldMk cId="2677308039" sldId="310"/>
            <ac:picMk id="2052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565" v="52"/>
          <ac:picMkLst>
            <pc:docMk/>
            <pc:sldMk cId="2677308039" sldId="310"/>
            <ac:picMk id="3074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495" v="23"/>
        <pc:sldMkLst>
          <pc:docMk/>
          <pc:sldMk cId="2404633727" sldId="311"/>
        </pc:sldMkLst>
        <pc:spChg chg="replST">
          <ac:chgData name="Martin Hardy" userId="18c45b91-9529-4376-afee-15439663c977" providerId="ADAL" clId="{1CCBA700-979F-4BB8-8BC7-F1C8470B70F0}" dt="2022-11-02T19:14:00.490" v="20"/>
          <ac:spMkLst>
            <pc:docMk/>
            <pc:sldMk cId="2404633727" sldId="311"/>
            <ac:spMk id="2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495" v="23"/>
          <ac:spMkLst>
            <pc:docMk/>
            <pc:sldMk cId="2404633727" sldId="311"/>
            <ac:spMk id="4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492" v="21"/>
          <ac:spMkLst>
            <pc:docMk/>
            <pc:sldMk cId="2404633727" sldId="311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493" v="22"/>
          <ac:picMkLst>
            <pc:docMk/>
            <pc:sldMk cId="2404633727" sldId="311"/>
            <ac:picMk id="7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501" v="26"/>
        <pc:sldMkLst>
          <pc:docMk/>
          <pc:sldMk cId="2745221507" sldId="312"/>
        </pc:sldMkLst>
        <pc:spChg chg="replST">
          <ac:chgData name="Martin Hardy" userId="18c45b91-9529-4376-afee-15439663c977" providerId="ADAL" clId="{1CCBA700-979F-4BB8-8BC7-F1C8470B70F0}" dt="2022-11-02T19:14:00.498" v="24"/>
          <ac:spMkLst>
            <pc:docMk/>
            <pc:sldMk cId="2745221507" sldId="312"/>
            <ac:spMk id="2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500" v="25"/>
          <ac:spMkLst>
            <pc:docMk/>
            <pc:sldMk cId="2745221507" sldId="312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01" v="26"/>
          <ac:picMkLst>
            <pc:docMk/>
            <pc:sldMk cId="2745221507" sldId="312"/>
            <ac:picMk id="3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511" v="30"/>
        <pc:sldMkLst>
          <pc:docMk/>
          <pc:sldMk cId="1335876975" sldId="313"/>
        </pc:sldMkLst>
        <pc:spChg chg="replST">
          <ac:chgData name="Martin Hardy" userId="18c45b91-9529-4376-afee-15439663c977" providerId="ADAL" clId="{1CCBA700-979F-4BB8-8BC7-F1C8470B70F0}" dt="2022-11-02T19:14:00.504" v="27"/>
          <ac:spMkLst>
            <pc:docMk/>
            <pc:sldMk cId="1335876975" sldId="313"/>
            <ac:spMk id="2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511" v="30"/>
          <ac:spMkLst>
            <pc:docMk/>
            <pc:sldMk cId="1335876975" sldId="313"/>
            <ac:spMk id="4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507" v="28"/>
          <ac:spMkLst>
            <pc:docMk/>
            <pc:sldMk cId="1335876975" sldId="313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10" v="29"/>
          <ac:picMkLst>
            <pc:docMk/>
            <pc:sldMk cId="1335876975" sldId="313"/>
            <ac:picMk id="3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526" v="33"/>
        <pc:sldMkLst>
          <pc:docMk/>
          <pc:sldMk cId="907120085" sldId="314"/>
        </pc:sldMkLst>
        <pc:spChg chg="replST">
          <ac:chgData name="Martin Hardy" userId="18c45b91-9529-4376-afee-15439663c977" providerId="ADAL" clId="{1CCBA700-979F-4BB8-8BC7-F1C8470B70F0}" dt="2022-11-02T19:14:00.514" v="31"/>
          <ac:spMkLst>
            <pc:docMk/>
            <pc:sldMk cId="907120085" sldId="314"/>
            <ac:spMk id="2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517" v="32"/>
          <ac:spMkLst>
            <pc:docMk/>
            <pc:sldMk cId="907120085" sldId="314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26" v="33"/>
          <ac:picMkLst>
            <pc:docMk/>
            <pc:sldMk cId="907120085" sldId="314"/>
            <ac:picMk id="4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0.535" v="37"/>
        <pc:sldMkLst>
          <pc:docMk/>
          <pc:sldMk cId="3686139764" sldId="315"/>
        </pc:sldMkLst>
        <pc:spChg chg="replST">
          <ac:chgData name="Martin Hardy" userId="18c45b91-9529-4376-afee-15439663c977" providerId="ADAL" clId="{1CCBA700-979F-4BB8-8BC7-F1C8470B70F0}" dt="2022-11-02T19:14:00.529" v="34"/>
          <ac:spMkLst>
            <pc:docMk/>
            <pc:sldMk cId="3686139764" sldId="315"/>
            <ac:spMk id="2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533" v="36"/>
          <ac:spMkLst>
            <pc:docMk/>
            <pc:sldMk cId="3686139764" sldId="315"/>
            <ac:spMk id="4" creationId="{00000000-0000-0000-0000-000000000000}"/>
          </ac:spMkLst>
        </pc:spChg>
        <pc:spChg chg="replST">
          <ac:chgData name="Martin Hardy" userId="18c45b91-9529-4376-afee-15439663c977" providerId="ADAL" clId="{1CCBA700-979F-4BB8-8BC7-F1C8470B70F0}" dt="2022-11-02T19:14:00.531" v="35"/>
          <ac:spMkLst>
            <pc:docMk/>
            <pc:sldMk cId="3686139764" sldId="315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35" v="37"/>
          <ac:picMkLst>
            <pc:docMk/>
            <pc:sldMk cId="3686139764" sldId="315"/>
            <ac:picMk id="6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03.994" v="93" actId="20577"/>
        <pc:sldMkLst>
          <pc:docMk/>
          <pc:sldMk cId="2236038471" sldId="316"/>
        </pc:sldMkLst>
        <pc:spChg chg="replST">
          <ac:chgData name="Martin Hardy" userId="18c45b91-9529-4376-afee-15439663c977" providerId="ADAL" clId="{1CCBA700-979F-4BB8-8BC7-F1C8470B70F0}" dt="2022-11-02T19:14:00.588" v="62"/>
          <ac:spMkLst>
            <pc:docMk/>
            <pc:sldMk cId="2236038471" sldId="316"/>
            <ac:spMk id="2" creationId="{00000000-0000-0000-0000-000000000000}"/>
          </ac:spMkLst>
        </pc:spChg>
        <pc:spChg chg="mod replST">
          <ac:chgData name="Martin Hardy" userId="18c45b91-9529-4376-afee-15439663c977" providerId="ADAL" clId="{1CCBA700-979F-4BB8-8BC7-F1C8470B70F0}" dt="2022-11-02T19:14:03.994" v="93" actId="20577"/>
          <ac:spMkLst>
            <pc:docMk/>
            <pc:sldMk cId="2236038471" sldId="316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91" v="64"/>
          <ac:picMkLst>
            <pc:docMk/>
            <pc:sldMk cId="2236038471" sldId="316"/>
            <ac:picMk id="6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4:48.870" v="95" actId="20577"/>
        <pc:sldMkLst>
          <pc:docMk/>
          <pc:sldMk cId="2201562478" sldId="317"/>
        </pc:sldMkLst>
        <pc:spChg chg="replST">
          <ac:chgData name="Martin Hardy" userId="18c45b91-9529-4376-afee-15439663c977" providerId="ADAL" clId="{1CCBA700-979F-4BB8-8BC7-F1C8470B70F0}" dt="2022-11-02T19:14:00.594" v="65"/>
          <ac:spMkLst>
            <pc:docMk/>
            <pc:sldMk cId="2201562478" sldId="317"/>
            <ac:spMk id="2" creationId="{00000000-0000-0000-0000-000000000000}"/>
          </ac:spMkLst>
        </pc:spChg>
        <pc:spChg chg="mod replST">
          <ac:chgData name="Martin Hardy" userId="18c45b91-9529-4376-afee-15439663c977" providerId="ADAL" clId="{1CCBA700-979F-4BB8-8BC7-F1C8470B70F0}" dt="2022-11-02T19:14:48.870" v="95" actId="20577"/>
          <ac:spMkLst>
            <pc:docMk/>
            <pc:sldMk cId="2201562478" sldId="317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599" v="67"/>
          <ac:picMkLst>
            <pc:docMk/>
            <pc:sldMk cId="2201562478" sldId="317"/>
            <ac:picMk id="7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603" v="68"/>
          <ac:picMkLst>
            <pc:docMk/>
            <pc:sldMk cId="2201562478" sldId="317"/>
            <ac:picMk id="8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608" v="70"/>
          <ac:picMkLst>
            <pc:docMk/>
            <pc:sldMk cId="2201562478" sldId="317"/>
            <ac:picMk id="9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605" v="69"/>
          <ac:picMkLst>
            <pc:docMk/>
            <pc:sldMk cId="2201562478" sldId="317"/>
            <ac:picMk id="5122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610" v="71"/>
          <ac:picMkLst>
            <pc:docMk/>
            <pc:sldMk cId="2201562478" sldId="317"/>
            <ac:picMk id="5124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6:35.213" v="99" actId="20577"/>
        <pc:sldMkLst>
          <pc:docMk/>
          <pc:sldMk cId="2491711333" sldId="318"/>
        </pc:sldMkLst>
        <pc:spChg chg="replST">
          <ac:chgData name="Martin Hardy" userId="18c45b91-9529-4376-afee-15439663c977" providerId="ADAL" clId="{1CCBA700-979F-4BB8-8BC7-F1C8470B70F0}" dt="2022-11-02T19:14:00.620" v="75"/>
          <ac:spMkLst>
            <pc:docMk/>
            <pc:sldMk cId="2491711333" sldId="318"/>
            <ac:spMk id="2" creationId="{00000000-0000-0000-0000-000000000000}"/>
          </ac:spMkLst>
        </pc:spChg>
        <pc:spChg chg="mod replST">
          <ac:chgData name="Martin Hardy" userId="18c45b91-9529-4376-afee-15439663c977" providerId="ADAL" clId="{1CCBA700-979F-4BB8-8BC7-F1C8470B70F0}" dt="2022-11-02T19:16:35.213" v="99" actId="20577"/>
          <ac:spMkLst>
            <pc:docMk/>
            <pc:sldMk cId="2491711333" sldId="318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616" v="73"/>
          <ac:picMkLst>
            <pc:docMk/>
            <pc:sldMk cId="2491711333" sldId="318"/>
            <ac:picMk id="3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626" v="78"/>
          <ac:picMkLst>
            <pc:docMk/>
            <pc:sldMk cId="2491711333" sldId="318"/>
            <ac:picMk id="6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622" v="76"/>
          <ac:picMkLst>
            <pc:docMk/>
            <pc:sldMk cId="2491711333" sldId="318"/>
            <ac:picMk id="7" creationId="{00000000-0000-0000-0000-000000000000}"/>
          </ac:picMkLst>
        </pc:picChg>
        <pc:picChg chg="ord replST">
          <ac:chgData name="Martin Hardy" userId="18c45b91-9529-4376-afee-15439663c977" providerId="ADAL" clId="{1CCBA700-979F-4BB8-8BC7-F1C8470B70F0}" dt="2022-11-02T19:16:30.340" v="97" actId="167"/>
          <ac:picMkLst>
            <pc:docMk/>
            <pc:sldMk cId="2491711333" sldId="318"/>
            <ac:picMk id="9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624" v="77"/>
          <ac:picMkLst>
            <pc:docMk/>
            <pc:sldMk cId="2491711333" sldId="318"/>
            <ac:picMk id="6146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7:13.085" v="109" actId="20577"/>
        <pc:sldMkLst>
          <pc:docMk/>
          <pc:sldMk cId="727846723" sldId="319"/>
        </pc:sldMkLst>
        <pc:spChg chg="replST">
          <ac:chgData name="Martin Hardy" userId="18c45b91-9529-4376-afee-15439663c977" providerId="ADAL" clId="{1CCBA700-979F-4BB8-8BC7-F1C8470B70F0}" dt="2022-11-02T19:14:00.635" v="82"/>
          <ac:spMkLst>
            <pc:docMk/>
            <pc:sldMk cId="727846723" sldId="319"/>
            <ac:spMk id="2" creationId="{00000000-0000-0000-0000-000000000000}"/>
          </ac:spMkLst>
        </pc:spChg>
        <pc:spChg chg="mod replST">
          <ac:chgData name="Martin Hardy" userId="18c45b91-9529-4376-afee-15439663c977" providerId="ADAL" clId="{1CCBA700-979F-4BB8-8BC7-F1C8470B70F0}" dt="2022-11-02T19:17:13.085" v="109" actId="20577"/>
          <ac:spMkLst>
            <pc:docMk/>
            <pc:sldMk cId="727846723" sldId="319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631" v="80"/>
          <ac:picMkLst>
            <pc:docMk/>
            <pc:sldMk cId="727846723" sldId="319"/>
            <ac:picMk id="3" creationId="{00000000-0000-0000-0000-000000000000}"/>
          </ac:picMkLst>
        </pc:picChg>
        <pc:picChg chg="replST">
          <ac:chgData name="Martin Hardy" userId="18c45b91-9529-4376-afee-15439663c977" providerId="ADAL" clId="{1CCBA700-979F-4BB8-8BC7-F1C8470B70F0}" dt="2022-11-02T19:14:00.637" v="83"/>
          <ac:picMkLst>
            <pc:docMk/>
            <pc:sldMk cId="727846723" sldId="319"/>
            <ac:picMk id="7" creationId="{00000000-0000-0000-0000-000000000000}"/>
          </ac:picMkLst>
        </pc:picChg>
        <pc:picChg chg="ord replST">
          <ac:chgData name="Martin Hardy" userId="18c45b91-9529-4376-afee-15439663c977" providerId="ADAL" clId="{1CCBA700-979F-4BB8-8BC7-F1C8470B70F0}" dt="2022-11-02T19:16:44.971" v="100" actId="167"/>
          <ac:picMkLst>
            <pc:docMk/>
            <pc:sldMk cId="727846723" sldId="319"/>
            <ac:picMk id="9" creationId="{00000000-0000-0000-0000-000000000000}"/>
          </ac:picMkLst>
        </pc:picChg>
        <pc:picChg chg="ord replST">
          <ac:chgData name="Martin Hardy" userId="18c45b91-9529-4376-afee-15439663c977" providerId="ADAL" clId="{1CCBA700-979F-4BB8-8BC7-F1C8470B70F0}" dt="2022-11-02T19:16:49.466" v="102" actId="167"/>
          <ac:picMkLst>
            <pc:docMk/>
            <pc:sldMk cId="727846723" sldId="319"/>
            <ac:picMk id="12" creationId="{00000000-0000-0000-0000-000000000000}"/>
          </ac:picMkLst>
        </pc:picChg>
        <pc:picChg chg="mod replST">
          <ac:chgData name="Martin Hardy" userId="18c45b91-9529-4376-afee-15439663c977" providerId="ADAL" clId="{1CCBA700-979F-4BB8-8BC7-F1C8470B70F0}" dt="2022-11-02T19:16:47.004" v="101" actId="167"/>
          <ac:picMkLst>
            <pc:docMk/>
            <pc:sldMk cId="727846723" sldId="319"/>
            <ac:picMk id="1028" creationId="{00000000-0000-0000-0000-000000000000}"/>
          </ac:picMkLst>
        </pc:picChg>
      </pc:sldChg>
      <pc:sldChg chg="modSp mod">
        <pc:chgData name="Martin Hardy" userId="18c45b91-9529-4376-afee-15439663c977" providerId="ADAL" clId="{1CCBA700-979F-4BB8-8BC7-F1C8470B70F0}" dt="2022-11-02T19:18:12.644" v="117" actId="20577"/>
        <pc:sldMkLst>
          <pc:docMk/>
          <pc:sldMk cId="2193125066" sldId="320"/>
        </pc:sldMkLst>
        <pc:spChg chg="replST">
          <ac:chgData name="Martin Hardy" userId="18c45b91-9529-4376-afee-15439663c977" providerId="ADAL" clId="{1CCBA700-979F-4BB8-8BC7-F1C8470B70F0}" dt="2022-11-02T19:14:00.646" v="86"/>
          <ac:spMkLst>
            <pc:docMk/>
            <pc:sldMk cId="2193125066" sldId="320"/>
            <ac:spMk id="2" creationId="{00000000-0000-0000-0000-000000000000}"/>
          </ac:spMkLst>
        </pc:spChg>
        <pc:spChg chg="mod replST">
          <ac:chgData name="Martin Hardy" userId="18c45b91-9529-4376-afee-15439663c977" providerId="ADAL" clId="{1CCBA700-979F-4BB8-8BC7-F1C8470B70F0}" dt="2022-11-02T19:18:12.644" v="117" actId="20577"/>
          <ac:spMkLst>
            <pc:docMk/>
            <pc:sldMk cId="2193125066" sldId="320"/>
            <ac:spMk id="5" creationId="{00000000-0000-0000-0000-000000000000}"/>
          </ac:spMkLst>
        </pc:spChg>
        <pc:picChg chg="replST">
          <ac:chgData name="Martin Hardy" userId="18c45b91-9529-4376-afee-15439663c977" providerId="ADAL" clId="{1CCBA700-979F-4BB8-8BC7-F1C8470B70F0}" dt="2022-11-02T19:14:00.649" v="88"/>
          <ac:picMkLst>
            <pc:docMk/>
            <pc:sldMk cId="2193125066" sldId="320"/>
            <ac:picMk id="7" creationId="{00000000-0000-0000-0000-000000000000}"/>
          </ac:picMkLst>
        </pc:picChg>
        <pc:picChg chg="mod replST">
          <ac:chgData name="Martin Hardy" userId="18c45b91-9529-4376-afee-15439663c977" providerId="ADAL" clId="{1CCBA700-979F-4BB8-8BC7-F1C8470B70F0}" dt="2022-11-02T19:17:27.273" v="110" actId="167"/>
          <ac:picMkLst>
            <pc:docMk/>
            <pc:sldMk cId="2193125066" sldId="320"/>
            <ac:picMk id="2050" creationId="{00000000-0000-0000-0000-000000000000}"/>
          </ac:picMkLst>
        </pc:picChg>
        <pc:picChg chg="mod replST">
          <ac:chgData name="Martin Hardy" userId="18c45b91-9529-4376-afee-15439663c977" providerId="ADAL" clId="{1CCBA700-979F-4BB8-8BC7-F1C8470B70F0}" dt="2022-11-02T19:17:28.692" v="111"/>
          <ac:picMkLst>
            <pc:docMk/>
            <pc:sldMk cId="2193125066" sldId="320"/>
            <ac:picMk id="205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966D0F4-9EE9-47C8-B280-606DB96E0CA0}" type="datetimeFigureOut">
              <a:rPr lang="fr-CA" smtClean="0"/>
              <a:t>2023-04-16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2E2CADF-A918-48A1-83BE-405A36280D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7160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0D67DC0-4E34-47E3-8296-7E5C3074123D}" type="datetime1">
              <a:rPr lang="fr-FR" smtClean="0"/>
              <a:t>16/04/2023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fr-BE"/>
              <a:t>420-136-FX N. Richard</a:t>
            </a:r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B32D-98A1-45CE-8FCF-DFAA6E6DA508}" type="datetime1">
              <a:rPr lang="fr-FR" smtClean="0"/>
              <a:t>16/04/2023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420-136-FX N. Richard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3CC2F63-704E-4D40-B0A1-33B6BC661933}" type="datetime1">
              <a:rPr lang="fr-FR" smtClean="0"/>
              <a:t>16/04/2023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fr-BE"/>
              <a:t>420-136-FX N. Richard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3EFA-50EA-47E2-81E3-559D81913EEE}" type="datetime1">
              <a:rPr lang="fr-FR" smtClean="0"/>
              <a:t>16/04/2023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420-136-FX N. Richard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C129-ECDC-4837-B0FD-751857EF23DB}" type="datetime1">
              <a:rPr lang="fr-FR" smtClean="0"/>
              <a:t>16/04/2023</a:t>
            </a:fld>
            <a:endParaRPr lang="fr-BE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BE"/>
              <a:t>420-136-FX N. Richard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571E566-DC24-419F-8A1A-425949F7DD6D}" type="datetime1">
              <a:rPr lang="fr-FR" smtClean="0"/>
              <a:t>16/04/2023</a:t>
            </a:fld>
            <a:endParaRPr lang="fr-BE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fr-BE"/>
              <a:t>420-136-FX N. Richard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A469130-1D37-4670-9B50-4B745DF712B2}" type="datetime1">
              <a:rPr lang="fr-FR" smtClean="0"/>
              <a:t>16/04/2023</a:t>
            </a:fld>
            <a:endParaRPr lang="fr-BE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fr-BE"/>
              <a:t>420-136-FX N. Richard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E4A6-FBCB-44F2-BE4C-762EF2C09F32}" type="datetime1">
              <a:rPr lang="fr-FR" smtClean="0"/>
              <a:t>16/04/2023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420-136-FX N. Richard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8AA1-FAA7-46BC-91F1-CC09A7A46772}" type="datetime1">
              <a:rPr lang="fr-FR" smtClean="0"/>
              <a:t>16/04/2023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420-136-FX N. Richard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F69D-3858-42A1-B73E-92125AFC8BF1}" type="datetime1">
              <a:rPr lang="fr-FR" smtClean="0"/>
              <a:t>16/04/2023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420-136-FX N. Richard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778F407-8926-4A9E-9B35-DEE6EE4052A9}" type="datetime1">
              <a:rPr lang="fr-FR" smtClean="0"/>
              <a:t>16/04/2023</a:t>
            </a:fld>
            <a:endParaRPr lang="fr-BE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fr-BE"/>
              <a:t>420-136-FX N. Richard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C6F6457-122E-45E4-8DD9-91F3B9387889}" type="datetime1">
              <a:rPr lang="fr-FR" smtClean="0"/>
              <a:t>16/04/2023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fr-BE"/>
              <a:t>420-136-FX N. Richard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14.jpeg"/><Relationship Id="rId5" Type="http://schemas.openxmlformats.org/officeDocument/2006/relationships/tags" Target="../tags/tag41.xml"/><Relationship Id="rId10" Type="http://schemas.openxmlformats.org/officeDocument/2006/relationships/image" Target="../media/image13.png"/><Relationship Id="rId4" Type="http://schemas.openxmlformats.org/officeDocument/2006/relationships/tags" Target="../tags/tag40.xml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15.png"/><Relationship Id="rId5" Type="http://schemas.openxmlformats.org/officeDocument/2006/relationships/tags" Target="../tags/tag50.xml"/><Relationship Id="rId10" Type="http://schemas.openxmlformats.org/officeDocument/2006/relationships/image" Target="../media/image18.png"/><Relationship Id="rId4" Type="http://schemas.openxmlformats.org/officeDocument/2006/relationships/tags" Target="../tags/tag49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hyperlink" Target="https://www.dialoginsight.com/fr/" TargetMode="External"/><Relationship Id="rId17" Type="http://schemas.openxmlformats.org/officeDocument/2006/relationships/image" Target="../media/image24.png"/><Relationship Id="rId2" Type="http://schemas.openxmlformats.org/officeDocument/2006/relationships/tags" Target="../tags/tag56.xml"/><Relationship Id="rId16" Type="http://schemas.openxmlformats.org/officeDocument/2006/relationships/image" Target="../media/image23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hyperlink" Target="https://libeo.com/" TargetMode="External"/><Relationship Id="rId5" Type="http://schemas.openxmlformats.org/officeDocument/2006/relationships/tags" Target="../tags/tag59.xml"/><Relationship Id="rId15" Type="http://schemas.openxmlformats.org/officeDocument/2006/relationships/image" Target="../media/image22.png"/><Relationship Id="rId10" Type="http://schemas.openxmlformats.org/officeDocument/2006/relationships/hyperlink" Target="https://cortexstudio.com/fr/" TargetMode="External"/><Relationship Id="rId4" Type="http://schemas.openxmlformats.org/officeDocument/2006/relationships/tags" Target="../tags/tag58.xml"/><Relationship Id="rId9" Type="http://schemas.openxmlformats.org/officeDocument/2006/relationships/hyperlink" Target="https://www.kimoby.com/fr/" TargetMode="External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hyperlink" Target="https://www.cgi.com/fr" TargetMode="Externa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hyperlink" Target="https://spektrummedia.com/" TargetMode="External"/><Relationship Id="rId17" Type="http://schemas.openxmlformats.org/officeDocument/2006/relationships/image" Target="../media/image28.png"/><Relationship Id="rId2" Type="http://schemas.openxmlformats.org/officeDocument/2006/relationships/tags" Target="../tags/tag63.xml"/><Relationship Id="rId16" Type="http://schemas.openxmlformats.org/officeDocument/2006/relationships/image" Target="../media/image27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hyperlink" Target="https://www.coveo.com/fr" TargetMode="External"/><Relationship Id="rId5" Type="http://schemas.openxmlformats.org/officeDocument/2006/relationships/tags" Target="../tags/tag66.xml"/><Relationship Id="rId15" Type="http://schemas.openxmlformats.org/officeDocument/2006/relationships/image" Target="../media/image20.png"/><Relationship Id="rId10" Type="http://schemas.openxmlformats.org/officeDocument/2006/relationships/hyperlink" Target="https://ova.ai/" TargetMode="External"/><Relationship Id="rId4" Type="http://schemas.openxmlformats.org/officeDocument/2006/relationships/tags" Target="../tags/tag65.xml"/><Relationship Id="rId9" Type="http://schemas.openxmlformats.org/officeDocument/2006/relationships/image" Target="../media/image25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hyperlink" Target="https://www.lacapitale.com/fr" TargetMode="Externa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hyperlink" Target="https://ia.ca/" TargetMode="External"/><Relationship Id="rId17" Type="http://schemas.openxmlformats.org/officeDocument/2006/relationships/image" Target="../media/image20.png"/><Relationship Id="rId2" Type="http://schemas.openxmlformats.org/officeDocument/2006/relationships/tags" Target="../tags/tag70.xml"/><Relationship Id="rId16" Type="http://schemas.openxmlformats.org/officeDocument/2006/relationships/image" Target="../media/image32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31.png"/><Relationship Id="rId5" Type="http://schemas.openxmlformats.org/officeDocument/2006/relationships/tags" Target="../tags/tag73.xml"/><Relationship Id="rId15" Type="http://schemas.openxmlformats.org/officeDocument/2006/relationships/hyperlink" Target="https://mern.gouv.qc.ca/" TargetMode="External"/><Relationship Id="rId10" Type="http://schemas.openxmlformats.org/officeDocument/2006/relationships/image" Target="../media/image30.gif"/><Relationship Id="rId4" Type="http://schemas.openxmlformats.org/officeDocument/2006/relationships/tags" Target="../tags/tag72.xml"/><Relationship Id="rId9" Type="http://schemas.openxmlformats.org/officeDocument/2006/relationships/image" Target="../media/image29.png"/><Relationship Id="rId14" Type="http://schemas.openxmlformats.org/officeDocument/2006/relationships/hyperlink" Target="https://www.revenuquebec.ca/fr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tags" Target="../tags/tag78.xml"/><Relationship Id="rId7" Type="http://schemas.openxmlformats.org/officeDocument/2006/relationships/image" Target="../media/image33.gif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5" Type="http://schemas.openxmlformats.org/officeDocument/2006/relationships/tags" Target="../tags/tag80.xml"/><Relationship Id="rId10" Type="http://schemas.openxmlformats.org/officeDocument/2006/relationships/hyperlink" Target="https://www.ramq.gouv.qc.ca/fr/Pages/accueil.aspx" TargetMode="External"/><Relationship Id="rId4" Type="http://schemas.openxmlformats.org/officeDocument/2006/relationships/tags" Target="../tags/tag79.xml"/><Relationship Id="rId9" Type="http://schemas.openxmlformats.org/officeDocument/2006/relationships/hyperlink" Target="https://www.cspq.gouv.qc.ca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macarrieretechno.com/fr/carrieres/professions/programmeur-de-logiciels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jobboom.com/fr/metiers/administrateur-base-donnees" TargetMode="External"/><Relationship Id="rId12" Type="http://schemas.openxmlformats.org/officeDocument/2006/relationships/hyperlink" Target="http://www.macarrieretechno.com/fr/carrieres/professions/administrateur-de-bases-de-donnees" TargetMode="Externa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hyperlink" Target="https://www.jobboom.com/fr/metiers/administrateur-reseaux" TargetMode="External"/><Relationship Id="rId11" Type="http://schemas.openxmlformats.org/officeDocument/2006/relationships/hyperlink" Target="http://www.macarrieretechno.com/fr/carrieres/professions/gestionnaire-de-reseaux" TargetMode="External"/><Relationship Id="rId5" Type="http://schemas.openxmlformats.org/officeDocument/2006/relationships/hyperlink" Target="https://www.jobboom.com/fr/metiers/developpeur-application-mobile" TargetMode="External"/><Relationship Id="rId10" Type="http://schemas.openxmlformats.org/officeDocument/2006/relationships/hyperlink" Target="http://macarrieretechno.com/fr/carrieres/professions/programmeur-web" TargetMode="External"/><Relationship Id="rId4" Type="http://schemas.openxmlformats.org/officeDocument/2006/relationships/hyperlink" Target="https://www.jobboom.com/fr/metiers/developpeur-integrateur-web" TargetMode="External"/><Relationship Id="rId9" Type="http://schemas.openxmlformats.org/officeDocument/2006/relationships/hyperlink" Target="http://www.macarrieretechno.com/fr/carri%C3%A8res/professions/programmeur-analys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ici.radio-canada.ca/nouvelle/1083202/modernisation-cubicules-gris-fonctionnaires-gouvernement-quebec" TargetMode="External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0.png"/><Relationship Id="rId5" Type="http://schemas.openxmlformats.org/officeDocument/2006/relationships/tags" Target="../tags/tag32.xml"/><Relationship Id="rId10" Type="http://schemas.openxmlformats.org/officeDocument/2006/relationships/image" Target="../media/image9.png"/><Relationship Id="rId4" Type="http://schemas.openxmlformats.org/officeDocument/2006/relationships/tags" Target="../tags/tag31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71600" y="3212976"/>
            <a:ext cx="7772400" cy="915417"/>
          </a:xfrm>
        </p:spPr>
        <p:txBody>
          <a:bodyPr>
            <a:noAutofit/>
          </a:bodyPr>
          <a:lstStyle/>
          <a:p>
            <a:r>
              <a:rPr lang="fr-CA" sz="44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Profession: développeur d’applications, tâches et responsabilités, produits et services en</a:t>
            </a:r>
            <a:br>
              <a:rPr lang="fr-CA" sz="44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CA" sz="44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informatique</a:t>
            </a:r>
            <a:endParaRPr lang="fr-CA" sz="4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420-06A-FX </a:t>
            </a:r>
            <a:br>
              <a:rPr lang="fr-CA" sz="3600" dirty="0"/>
            </a:br>
            <a:r>
              <a:rPr lang="fr-CA" sz="3600" dirty="0"/>
              <a:t>Milieu de l’informatique</a:t>
            </a:r>
          </a:p>
        </p:txBody>
      </p:sp>
      <p:pic>
        <p:nvPicPr>
          <p:cNvPr id="4" name="Picture 2" descr="http://deptinfo.cegepgarneau.ca/sectionDepartement/images/logoDeptInfo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294861"/>
            <a:ext cx="3528392" cy="14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"/>
    </mc:Choice>
    <mc:Fallback xmlns="">
      <p:transition spd="slow" advTm="11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612648" y="1600200"/>
            <a:ext cx="8531352" cy="5257800"/>
          </a:xfrm>
        </p:spPr>
        <p:txBody>
          <a:bodyPr>
            <a:normAutofit fontScale="92500" lnSpcReduction="10000"/>
          </a:bodyPr>
          <a:lstStyle/>
          <a:p>
            <a:r>
              <a:rPr lang="fr-CA" sz="2400" dirty="0"/>
              <a:t>L’administrateur de </a:t>
            </a:r>
            <a:r>
              <a:rPr lang="fr-CA" sz="2400" b="1" dirty="0"/>
              <a:t>réseaux</a:t>
            </a:r>
            <a:r>
              <a:rPr lang="fr-CA" sz="2400" dirty="0"/>
              <a:t> aura à analyser ainsi qu’à effectuer la </a:t>
            </a:r>
            <a:r>
              <a:rPr lang="fr-CA" sz="2400" b="1" dirty="0"/>
              <a:t>maintenance et la surveillance de différents réseaux informatiques</a:t>
            </a:r>
          </a:p>
          <a:p>
            <a:pPr lvl="1"/>
            <a:r>
              <a:rPr lang="fr-CA" sz="2100" dirty="0"/>
              <a:t>Il collaborera à la conception de l’</a:t>
            </a:r>
            <a:r>
              <a:rPr lang="fr-CA" sz="2100" b="1" dirty="0"/>
              <a:t>architecture réseau</a:t>
            </a:r>
            <a:r>
              <a:rPr lang="fr-CA" sz="2100" dirty="0"/>
              <a:t> et sera responsable </a:t>
            </a:r>
            <a:br>
              <a:rPr lang="fr-CA" sz="2100" dirty="0"/>
            </a:br>
            <a:r>
              <a:rPr lang="fr-CA" sz="2100" dirty="0"/>
              <a:t>de corriger les problèmes de fonctionnement ou d’optimiser la performance </a:t>
            </a:r>
            <a:br>
              <a:rPr lang="fr-CA" sz="2100" dirty="0"/>
            </a:br>
            <a:r>
              <a:rPr lang="fr-CA" sz="2100" dirty="0"/>
              <a:t>des réseaux</a:t>
            </a:r>
          </a:p>
          <a:p>
            <a:r>
              <a:rPr lang="fr-CA" sz="2400" dirty="0"/>
              <a:t>Ses tâches et responsabilités sont :</a:t>
            </a:r>
          </a:p>
          <a:p>
            <a:pPr lvl="1" fontAlgn="base"/>
            <a:r>
              <a:rPr lang="fr-CA" sz="2100" dirty="0"/>
              <a:t>Étudier les caractéristiques des entreprises pour faire un choix éclairé concernant la configuration et l’installation des systèmes d’exploitation réseau</a:t>
            </a:r>
          </a:p>
          <a:p>
            <a:pPr lvl="1" fontAlgn="base"/>
            <a:r>
              <a:rPr lang="fr-CA" sz="2100" dirty="0"/>
              <a:t>Être responsable de toutes les étapes du processus, c’est-à-dire de la </a:t>
            </a:r>
            <a:r>
              <a:rPr lang="fr-CA" sz="2100" b="1" dirty="0"/>
              <a:t>création </a:t>
            </a:r>
            <a:br>
              <a:rPr lang="fr-CA" sz="2100" b="1" dirty="0"/>
            </a:br>
            <a:r>
              <a:rPr lang="fr-CA" sz="2100" b="1" dirty="0"/>
              <a:t>à l’optimisation des réseaux</a:t>
            </a:r>
          </a:p>
          <a:p>
            <a:pPr lvl="1" fontAlgn="base"/>
            <a:r>
              <a:rPr lang="fr-CA" sz="2100" dirty="0"/>
              <a:t>Poser des diagnostics et apporter des solutions à des problèmes récurrents qui exigent une attention particulière</a:t>
            </a:r>
          </a:p>
          <a:p>
            <a:pPr lvl="1" fontAlgn="base"/>
            <a:r>
              <a:rPr lang="fr-CA" sz="2100" dirty="0"/>
              <a:t>Veiller à la </a:t>
            </a:r>
            <a:r>
              <a:rPr lang="fr-CA" sz="2100" b="1" dirty="0"/>
              <a:t>sauvegarde</a:t>
            </a:r>
            <a:r>
              <a:rPr lang="fr-CA" sz="2100" dirty="0"/>
              <a:t> et à la </a:t>
            </a:r>
            <a:r>
              <a:rPr lang="fr-CA" sz="2100" b="1" dirty="0"/>
              <a:t>sécurité</a:t>
            </a:r>
            <a:r>
              <a:rPr lang="fr-CA" sz="2100" dirty="0"/>
              <a:t> des données et des logiciels</a:t>
            </a:r>
          </a:p>
          <a:p>
            <a:pPr lvl="1" fontAlgn="base"/>
            <a:r>
              <a:rPr lang="fr-CA" sz="2100" dirty="0"/>
              <a:t>Établir des stratégies et des approches en matière de développement des systèmes informatiques</a:t>
            </a:r>
          </a:p>
          <a:p>
            <a:pPr lvl="1" fontAlgn="base"/>
            <a:r>
              <a:rPr lang="fr-CA" sz="2100" dirty="0"/>
              <a:t>Définir, surveiller et assurer le respect des standards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fr-CA" dirty="0"/>
              <a:t>Gestion de réseaux</a:t>
            </a:r>
          </a:p>
        </p:txBody>
      </p:sp>
      <p:pic>
        <p:nvPicPr>
          <p:cNvPr id="1026" name="Picture 2" descr="La formation en alternance pour embaucher un administrateur ..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68" y="44625"/>
            <a:ext cx="2648036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7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Environnement de travail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8" y="1600200"/>
            <a:ext cx="8423848" cy="5141168"/>
          </a:xfrm>
        </p:spPr>
        <p:txBody>
          <a:bodyPr>
            <a:normAutofit/>
          </a:bodyPr>
          <a:lstStyle/>
          <a:p>
            <a:r>
              <a:rPr lang="fr-CA" sz="2000" dirty="0"/>
              <a:t>Les employeurs des </a:t>
            </a:r>
            <a:r>
              <a:rPr lang="fr-CA" sz="2000" b="1" dirty="0"/>
              <a:t>gestionnaires de réseaux </a:t>
            </a:r>
            <a:r>
              <a:rPr lang="fr-CA" sz="2000" dirty="0"/>
              <a:t>sont principalement des entreprises privées de services informatiques ou des organisations publiques comme le gouvernement</a:t>
            </a:r>
            <a:endParaRPr lang="fr-CA" sz="1400" dirty="0"/>
          </a:p>
        </p:txBody>
      </p:sp>
      <p:pic>
        <p:nvPicPr>
          <p:cNvPr id="10" name="Picture 2" descr="La formation en alternance pour embaucher un administrateur ..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68" y="44625"/>
            <a:ext cx="2648036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dministrateur de réseaux Certification Cisco (ELJ.2U) | Cégep ...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647" y="2636912"/>
            <a:ext cx="4276849" cy="178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chitecte système et réseaux : missions et compétences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89" y="2636912"/>
            <a:ext cx="3912369" cy="262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IDÉO. Grâce à Nicolas, administrateur réseaux, les données ...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34" y="4524182"/>
            <a:ext cx="3941662" cy="221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30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612648" y="1600200"/>
            <a:ext cx="8531352" cy="5257800"/>
          </a:xfrm>
        </p:spPr>
        <p:txBody>
          <a:bodyPr>
            <a:normAutofit fontScale="92500" lnSpcReduction="10000"/>
          </a:bodyPr>
          <a:lstStyle/>
          <a:p>
            <a:r>
              <a:rPr lang="fr-CA" sz="2300" dirty="0"/>
              <a:t>L’administrateur de </a:t>
            </a:r>
            <a:r>
              <a:rPr lang="fr-CA" sz="2300" b="1" dirty="0"/>
              <a:t>base de données </a:t>
            </a:r>
            <a:r>
              <a:rPr lang="fr-CA" sz="2300" dirty="0"/>
              <a:t>travaillera principalement dans des entreprises de services informatiques ou au sein d’organisations publiques</a:t>
            </a:r>
          </a:p>
          <a:p>
            <a:pPr lvl="1"/>
            <a:r>
              <a:rPr lang="fr-CA" sz="1900" dirty="0"/>
              <a:t>Il créera des bases de données et à assurera le bon fonctionnement des serveurs ou des logiciels qui y sont associés</a:t>
            </a:r>
          </a:p>
          <a:p>
            <a:pPr lvl="1"/>
            <a:r>
              <a:rPr lang="fr-CA" sz="1900" dirty="0"/>
              <a:t>Il aura également à veiller à la </a:t>
            </a:r>
            <a:r>
              <a:rPr lang="fr-CA" sz="1900" b="1" dirty="0"/>
              <a:t>coordination des étapes de conception ou de l’utilisation des bases de données </a:t>
            </a:r>
            <a:r>
              <a:rPr lang="fr-CA" sz="1900" dirty="0"/>
              <a:t>et il travaillera en étroite collaboration avec les administrateurs de systèmes et les développeurs</a:t>
            </a:r>
          </a:p>
          <a:p>
            <a:r>
              <a:rPr lang="fr-CA" sz="2300" dirty="0"/>
              <a:t>Ses tâches et responsabilités sont</a:t>
            </a:r>
          </a:p>
          <a:p>
            <a:pPr lvl="1" fontAlgn="base"/>
            <a:r>
              <a:rPr lang="fr-CA" sz="1900" dirty="0"/>
              <a:t>Veiller à la conception, à la configuration et à l’exploitation des données et des logiciels de bases de données, tout en assurant un service constant aux utilisateurs</a:t>
            </a:r>
          </a:p>
          <a:p>
            <a:pPr lvl="1" fontAlgn="base"/>
            <a:r>
              <a:rPr lang="fr-CA" sz="1900" dirty="0"/>
              <a:t>Mettre au point des dispositifs de </a:t>
            </a:r>
            <a:r>
              <a:rPr lang="fr-CA" sz="1900" b="1" dirty="0"/>
              <a:t>sauvegarde</a:t>
            </a:r>
            <a:r>
              <a:rPr lang="fr-CA" sz="1900" dirty="0"/>
              <a:t> et de </a:t>
            </a:r>
            <a:r>
              <a:rPr lang="fr-CA" sz="1900" b="1" dirty="0"/>
              <a:t>restauration des données</a:t>
            </a:r>
          </a:p>
          <a:p>
            <a:pPr lvl="1" fontAlgn="base"/>
            <a:r>
              <a:rPr lang="fr-CA" sz="1900" dirty="0"/>
              <a:t>Apporter des solutions aux problèmes de gestion des données et veiller à l’optimisation des bases de données</a:t>
            </a:r>
          </a:p>
          <a:p>
            <a:pPr lvl="1" fontAlgn="base"/>
            <a:r>
              <a:rPr lang="fr-CA" sz="1900" dirty="0"/>
              <a:t>S’assurer, d’une part, du respect des méthodes et des standards et d’autre part, de la </a:t>
            </a:r>
            <a:r>
              <a:rPr lang="fr-CA" sz="1900" b="1" dirty="0"/>
              <a:t>protection des données et de leur traitement</a:t>
            </a:r>
          </a:p>
          <a:p>
            <a:pPr lvl="1" fontAlgn="base"/>
            <a:r>
              <a:rPr lang="fr-CA" sz="1900" dirty="0"/>
              <a:t>Travailler en collaboration avec les utilisateurs, les conseillers et leur offrir un soutien dans l’utilisation des bases de données</a:t>
            </a:r>
          </a:p>
          <a:p>
            <a:pPr lvl="1"/>
            <a:endParaRPr lang="fr-CA" sz="1900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648" y="228600"/>
            <a:ext cx="8153400" cy="990600"/>
          </a:xfrm>
        </p:spPr>
        <p:txBody>
          <a:bodyPr>
            <a:noAutofit/>
          </a:bodyPr>
          <a:lstStyle/>
          <a:p>
            <a:r>
              <a:rPr lang="fr-CA" dirty="0"/>
              <a:t>Gestion de base de </a:t>
            </a:r>
            <a:br>
              <a:rPr lang="fr-CA" dirty="0"/>
            </a:br>
            <a:r>
              <a:rPr lang="fr-CA" dirty="0"/>
              <a:t>données</a:t>
            </a:r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44208" y="44624"/>
            <a:ext cx="2664296" cy="14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5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Environnement de travail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8" y="1600200"/>
            <a:ext cx="8423848" cy="5141168"/>
          </a:xfrm>
        </p:spPr>
        <p:txBody>
          <a:bodyPr>
            <a:normAutofit/>
          </a:bodyPr>
          <a:lstStyle/>
          <a:p>
            <a:r>
              <a:rPr lang="fr-CA" sz="2000" dirty="0"/>
              <a:t>Les employeurs des </a:t>
            </a:r>
            <a:r>
              <a:rPr lang="fr-CA" sz="2000" b="1" dirty="0"/>
              <a:t>gestionnaires de bases de données </a:t>
            </a:r>
            <a:r>
              <a:rPr lang="fr-CA" sz="2000" dirty="0"/>
              <a:t>sont généralement des entreprises privées de services informatiques ou encore des organisations publiques comme le gouvernement</a:t>
            </a:r>
            <a:endParaRPr lang="fr-CA" sz="1400" dirty="0"/>
          </a:p>
        </p:txBody>
      </p:sp>
      <p:pic>
        <p:nvPicPr>
          <p:cNvPr id="2054" name="Picture 6" descr="Job du Mois : Administrateur de base de donnée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564904"/>
            <a:ext cx="5112568" cy="191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5536" y="2564904"/>
            <a:ext cx="3428655" cy="228348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19958" y="4581128"/>
            <a:ext cx="4000314" cy="22501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44208" y="44624"/>
            <a:ext cx="2664296" cy="14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Produits et services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8" y="1600200"/>
            <a:ext cx="8531352" cy="5257800"/>
          </a:xfrm>
        </p:spPr>
        <p:txBody>
          <a:bodyPr>
            <a:normAutofit lnSpcReduction="10000"/>
          </a:bodyPr>
          <a:lstStyle/>
          <a:p>
            <a:r>
              <a:rPr lang="fr-CA" sz="2300" dirty="0"/>
              <a:t>Au Québec, environ 60% des entreprises commercialisent principalement des produits, contre 40% pour les services</a:t>
            </a:r>
          </a:p>
          <a:p>
            <a:r>
              <a:rPr lang="fr-CA" sz="2300" dirty="0"/>
              <a:t>Un </a:t>
            </a:r>
            <a:r>
              <a:rPr lang="fr-CA" sz="2300" b="1" dirty="0"/>
              <a:t>produit</a:t>
            </a:r>
            <a:r>
              <a:rPr lang="fr-CA" sz="2300" dirty="0"/>
              <a:t> est un bien </a:t>
            </a:r>
            <a:r>
              <a:rPr lang="fr-CA" sz="2300" b="1" dirty="0"/>
              <a:t>concret</a:t>
            </a:r>
            <a:r>
              <a:rPr lang="fr-CA" sz="2300" dirty="0"/>
              <a:t> alors qu’un </a:t>
            </a:r>
            <a:r>
              <a:rPr lang="fr-CA" sz="2300" b="1" dirty="0"/>
              <a:t>service</a:t>
            </a:r>
            <a:r>
              <a:rPr lang="fr-CA" sz="2300" dirty="0"/>
              <a:t> est </a:t>
            </a:r>
            <a:r>
              <a:rPr lang="fr-CA" sz="2300" b="1" dirty="0"/>
              <a:t>abstrait</a:t>
            </a:r>
          </a:p>
          <a:p>
            <a:pPr lvl="1"/>
            <a:r>
              <a:rPr lang="fr-CA" sz="2100" dirty="0"/>
              <a:t>Ils sont toutefois complémentaires, car le service peut être associé à la vente d'un bien matériel</a:t>
            </a:r>
          </a:p>
          <a:p>
            <a:pPr lvl="1"/>
            <a:r>
              <a:rPr lang="fr-CA" sz="2100" dirty="0"/>
              <a:t>Le </a:t>
            </a:r>
            <a:r>
              <a:rPr lang="fr-CA" sz="2100" b="1" dirty="0"/>
              <a:t>produit</a:t>
            </a:r>
            <a:r>
              <a:rPr lang="fr-CA" sz="2100" dirty="0"/>
              <a:t> est un bien matériel (ou immatériel) répondant à un ou plusieurs besoins des consommateurs ou usagers</a:t>
            </a:r>
          </a:p>
          <a:p>
            <a:pPr lvl="2"/>
            <a:r>
              <a:rPr lang="fr-CA" sz="1900" dirty="0"/>
              <a:t>Exemple: Une voiture achetée chez un concessionnaire</a:t>
            </a:r>
          </a:p>
          <a:p>
            <a:pPr lvl="2"/>
            <a:r>
              <a:rPr lang="fr-CA" sz="1900" dirty="0">
                <a:solidFill>
                  <a:srgbClr val="C00000"/>
                </a:solidFill>
              </a:rPr>
              <a:t>En informatique</a:t>
            </a:r>
            <a:r>
              <a:rPr lang="fr-CA" sz="1900" dirty="0"/>
              <a:t>: un ordinateur, un logiciel prêt à l’emploi, un équipement d’accès à distance, etc.</a:t>
            </a:r>
          </a:p>
          <a:p>
            <a:pPr lvl="1"/>
            <a:r>
              <a:rPr lang="fr-CA" sz="2100" dirty="0"/>
              <a:t>Le </a:t>
            </a:r>
            <a:r>
              <a:rPr lang="fr-CA" sz="2100" b="1" dirty="0"/>
              <a:t>service</a:t>
            </a:r>
            <a:r>
              <a:rPr lang="fr-CA" sz="2100" dirty="0"/>
              <a:t> est une prestation, une aide</a:t>
            </a:r>
          </a:p>
          <a:p>
            <a:pPr lvl="2"/>
            <a:r>
              <a:rPr lang="fr-CA" sz="1900" dirty="0"/>
              <a:t>Exemple: Réaliser une coupe de cheveux (cela relève d’une compétence, d’un savoir-faire) ou donner des conseils légaux</a:t>
            </a:r>
          </a:p>
          <a:p>
            <a:pPr lvl="2"/>
            <a:r>
              <a:rPr lang="fr-CA" sz="1900" dirty="0">
                <a:solidFill>
                  <a:srgbClr val="C00000"/>
                </a:solidFill>
              </a:rPr>
              <a:t>En informatique</a:t>
            </a:r>
            <a:r>
              <a:rPr lang="fr-CA" sz="1900" dirty="0"/>
              <a:t>: création de logiciels personnalisés pour une entreprise, service de support technique, création d'un site Web, etc.</a:t>
            </a:r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30334" y="44625"/>
            <a:ext cx="2164758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38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Produits et services </a:t>
            </a:r>
            <a:br>
              <a:rPr lang="fr-CA" dirty="0"/>
            </a:br>
            <a:r>
              <a:rPr lang="fr-CA" dirty="0"/>
              <a:t>en informatique à Québec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8" y="1600200"/>
            <a:ext cx="8531352" cy="5257800"/>
          </a:xfrm>
        </p:spPr>
        <p:txBody>
          <a:bodyPr>
            <a:normAutofit lnSpcReduction="10000"/>
          </a:bodyPr>
          <a:lstStyle/>
          <a:p>
            <a:r>
              <a:rPr lang="fr-CA" sz="2200" dirty="0">
                <a:hlinkClick r:id="rId9"/>
              </a:rPr>
              <a:t>Kimoby</a:t>
            </a:r>
            <a:endParaRPr lang="fr-CA" sz="2200" dirty="0"/>
          </a:p>
          <a:p>
            <a:pPr lvl="1"/>
            <a:r>
              <a:rPr lang="fr-CA" sz="1900" dirty="0"/>
              <a:t>Située sur la rue St-Joseph Est, cette entreprise privée offre un </a:t>
            </a:r>
            <a:r>
              <a:rPr lang="fr-CA" sz="1900" b="1" dirty="0"/>
              <a:t>produit</a:t>
            </a:r>
            <a:r>
              <a:rPr lang="fr-CA" sz="1900" dirty="0"/>
              <a:t> spécifique, soit une plateforme intelligente de messagerie texte pour les entreprises</a:t>
            </a:r>
          </a:p>
          <a:p>
            <a:r>
              <a:rPr lang="fr-CA" sz="2200" dirty="0">
                <a:hlinkClick r:id="rId10"/>
              </a:rPr>
              <a:t>Cortex</a:t>
            </a:r>
            <a:endParaRPr lang="fr-CA" sz="2200" dirty="0"/>
          </a:p>
          <a:p>
            <a:pPr lvl="1"/>
            <a:r>
              <a:rPr lang="fr-CA" sz="1900" dirty="0"/>
              <a:t>Située sur le boul. Charest Est, cette entreprise privée offre des </a:t>
            </a:r>
            <a:r>
              <a:rPr lang="fr-CA" sz="1900" b="1" dirty="0"/>
              <a:t>services</a:t>
            </a:r>
            <a:r>
              <a:rPr lang="fr-CA" sz="1900" dirty="0"/>
              <a:t> de développement d’applications (web, mobiles, objets connectés, etc.) et de design web et stratégie (UX, design graphique, etc.)</a:t>
            </a:r>
          </a:p>
          <a:p>
            <a:r>
              <a:rPr lang="fr-CA" sz="2200" dirty="0">
                <a:hlinkClick r:id="rId11"/>
              </a:rPr>
              <a:t>Libeo</a:t>
            </a:r>
            <a:r>
              <a:rPr lang="fr-CA" sz="2200" dirty="0"/>
              <a:t> </a:t>
            </a:r>
          </a:p>
          <a:p>
            <a:pPr lvl="1"/>
            <a:r>
              <a:rPr lang="fr-CA" sz="1900" dirty="0"/>
              <a:t>Située sur le </a:t>
            </a:r>
            <a:r>
              <a:rPr lang="fr-CA" sz="1900" dirty="0" err="1"/>
              <a:t>bl</a:t>
            </a:r>
            <a:r>
              <a:rPr lang="fr-CA" sz="1900" dirty="0"/>
              <a:t>. Des Galeries, cette entreprise privée offre des </a:t>
            </a:r>
            <a:r>
              <a:rPr lang="fr-CA" sz="1900" b="1" dirty="0"/>
              <a:t>services</a:t>
            </a:r>
            <a:r>
              <a:rPr lang="fr-CA" sz="1900" dirty="0"/>
              <a:t> de création de solutions logicielles personnalisées, web et applicatives, centrées sur l’expérience utilisateur et bâties avec des technologies libres</a:t>
            </a:r>
          </a:p>
          <a:p>
            <a:r>
              <a:rPr lang="fr-CA" sz="2200" dirty="0">
                <a:hlinkClick r:id="rId12"/>
              </a:rPr>
              <a:t>Dialog Insight</a:t>
            </a:r>
            <a:endParaRPr lang="fr-CA" sz="2200" dirty="0"/>
          </a:p>
          <a:p>
            <a:pPr lvl="1"/>
            <a:r>
              <a:rPr lang="fr-CA" sz="1900" dirty="0"/>
              <a:t>Située sur le </a:t>
            </a:r>
            <a:r>
              <a:rPr lang="fr-CA" sz="1900" dirty="0" err="1"/>
              <a:t>bl</a:t>
            </a:r>
            <a:r>
              <a:rPr lang="fr-CA" sz="1900" dirty="0"/>
              <a:t>. Wilfrid-Hamel, cette entreprise privée offre des </a:t>
            </a:r>
            <a:r>
              <a:rPr lang="fr-CA" sz="1900" b="1" dirty="0"/>
              <a:t>produits</a:t>
            </a:r>
            <a:r>
              <a:rPr lang="fr-CA" sz="1900" dirty="0"/>
              <a:t> permettant d’exploiter des données clients et de déployer des campagnes marketing ainsi que des </a:t>
            </a:r>
            <a:r>
              <a:rPr lang="fr-CA" sz="1900" b="1" dirty="0"/>
              <a:t>services</a:t>
            </a:r>
            <a:r>
              <a:rPr lang="fr-CA" sz="1900" dirty="0"/>
              <a:t> de marketing personnalisé</a:t>
            </a:r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84167" y="44624"/>
            <a:ext cx="3015371" cy="158608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/>
          <a:srcRect t="18780"/>
          <a:stretch/>
        </p:blipFill>
        <p:spPr>
          <a:xfrm>
            <a:off x="2051720" y="1575010"/>
            <a:ext cx="1329047" cy="467764"/>
          </a:xfrm>
          <a:prstGeom prst="rect">
            <a:avLst/>
          </a:prstGeom>
        </p:spPr>
      </p:pic>
      <p:pic>
        <p:nvPicPr>
          <p:cNvPr id="5122" name="Picture 2" descr="Cor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26" y="2780466"/>
            <a:ext cx="1733178" cy="36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98712" y="4049889"/>
            <a:ext cx="1477144" cy="447405"/>
          </a:xfrm>
          <a:prstGeom prst="rect">
            <a:avLst/>
          </a:prstGeom>
        </p:spPr>
      </p:pic>
      <p:pic>
        <p:nvPicPr>
          <p:cNvPr id="5124" name="Picture 4" descr="Dialog Insight - Votre Customer Data Platform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283566"/>
            <a:ext cx="1368152" cy="5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62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91680" y="5786586"/>
            <a:ext cx="971550" cy="66675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8" y="1600200"/>
            <a:ext cx="8531352" cy="5213176"/>
          </a:xfrm>
        </p:spPr>
        <p:txBody>
          <a:bodyPr>
            <a:noAutofit/>
          </a:bodyPr>
          <a:lstStyle/>
          <a:p>
            <a:r>
              <a:rPr lang="fr-CA" sz="2200" dirty="0">
                <a:hlinkClick r:id="rId10"/>
              </a:rPr>
              <a:t>OVA</a:t>
            </a:r>
            <a:endParaRPr lang="fr-CA" sz="2200" dirty="0"/>
          </a:p>
          <a:p>
            <a:pPr lvl="1"/>
            <a:r>
              <a:rPr lang="fr-CA" sz="1800" dirty="0"/>
              <a:t>Située sur le </a:t>
            </a:r>
            <a:r>
              <a:rPr lang="fr-CA" sz="1800" dirty="0" err="1"/>
              <a:t>bl</a:t>
            </a:r>
            <a:r>
              <a:rPr lang="fr-CA" sz="1800" dirty="0"/>
              <a:t>. Laurier, cette entreprise privée offre un </a:t>
            </a:r>
            <a:r>
              <a:rPr lang="fr-CA" sz="1800" b="1" dirty="0"/>
              <a:t>produit</a:t>
            </a:r>
            <a:r>
              <a:rPr lang="fr-CA" sz="1800" dirty="0"/>
              <a:t>, </a:t>
            </a:r>
            <a:r>
              <a:rPr lang="fr-CA" sz="1800" dirty="0" err="1"/>
              <a:t>StellarX</a:t>
            </a:r>
            <a:r>
              <a:rPr lang="fr-CA" sz="1800" dirty="0"/>
              <a:t>, créant un espace immersif où chacun peut expérimenter, explorer et créer avec la réalité virtuelle, augmentée et mixte</a:t>
            </a:r>
          </a:p>
          <a:p>
            <a:r>
              <a:rPr lang="fr-CA" sz="2200" dirty="0">
                <a:hlinkClick r:id="rId11"/>
              </a:rPr>
              <a:t>Coveo</a:t>
            </a:r>
            <a:endParaRPr lang="fr-CA" sz="2200" dirty="0"/>
          </a:p>
          <a:p>
            <a:pPr lvl="1"/>
            <a:r>
              <a:rPr lang="fr-CA" sz="1800" dirty="0"/>
              <a:t>Située sur le ch. Des Quatre-Bourgeois, cette entreprise privée offre comme </a:t>
            </a:r>
            <a:r>
              <a:rPr lang="fr-CA" sz="1800" b="1" dirty="0"/>
              <a:t>produit</a:t>
            </a:r>
            <a:r>
              <a:rPr lang="fr-CA" sz="1800" dirty="0"/>
              <a:t> une plateforme d’intelligence axée sur l’expérience, pour chaque volet d’une entreprise; ils offrent aussi des services-conseils, de mise en œuvre, d’assistance et d’audit</a:t>
            </a:r>
          </a:p>
          <a:p>
            <a:r>
              <a:rPr lang="fr-CA" sz="2200" dirty="0">
                <a:hlinkClick r:id="rId12"/>
              </a:rPr>
              <a:t>Spektrum</a:t>
            </a:r>
            <a:endParaRPr lang="fr-CA" sz="2200" dirty="0"/>
          </a:p>
          <a:p>
            <a:pPr lvl="1"/>
            <a:r>
              <a:rPr lang="fr-CA" sz="1800" dirty="0"/>
              <a:t>Située sur la rue St-Joseph Est, cette entreprise privée offre des </a:t>
            </a:r>
            <a:r>
              <a:rPr lang="fr-CA" sz="1800" b="1" dirty="0"/>
              <a:t>services</a:t>
            </a:r>
            <a:r>
              <a:rPr lang="fr-CA" sz="1800" dirty="0"/>
              <a:t> de développement d’applications web et mobiles, de sites Web adaptatifs avec CMS et des services d’élaboration de stratégies de contenu marketing</a:t>
            </a:r>
          </a:p>
          <a:p>
            <a:r>
              <a:rPr lang="fr-CA" sz="2200" dirty="0">
                <a:hlinkClick r:id="rId13"/>
              </a:rPr>
              <a:t>CGI</a:t>
            </a:r>
            <a:endParaRPr lang="fr-CA" sz="2200" dirty="0"/>
          </a:p>
          <a:p>
            <a:pPr lvl="1"/>
            <a:r>
              <a:rPr lang="fr-CA" sz="1800" dirty="0"/>
              <a:t>Située sur le boul. Charest Est, cette entreprise privée offre des </a:t>
            </a:r>
            <a:r>
              <a:rPr lang="fr-CA" sz="1800" b="1" dirty="0"/>
              <a:t>services-conseils</a:t>
            </a:r>
            <a:r>
              <a:rPr lang="fr-CA" sz="1800" dirty="0"/>
              <a:t> en technologie de l’information, d’intégration de systèmes, d’impartition et de solutions</a:t>
            </a:r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907704" y="2825753"/>
            <a:ext cx="1368152" cy="45138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Produits et services </a:t>
            </a:r>
            <a:br>
              <a:rPr lang="fr-CA" dirty="0"/>
            </a:br>
            <a:r>
              <a:rPr lang="fr-CA" dirty="0"/>
              <a:t>en informatique à Québec</a:t>
            </a:r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084167" y="44624"/>
            <a:ext cx="3015371" cy="1586085"/>
          </a:xfrm>
          <a:prstGeom prst="rect">
            <a:avLst/>
          </a:prstGeom>
        </p:spPr>
      </p:pic>
      <p:pic>
        <p:nvPicPr>
          <p:cNvPr id="6146" name="Picture 2" descr="https://ova.ai/assets/img/logo-mobile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00200"/>
            <a:ext cx="1021512" cy="3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282467" y="4581128"/>
            <a:ext cx="2073509" cy="23450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1711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07139" y="3727466"/>
            <a:ext cx="938090" cy="778899"/>
          </a:xfrm>
          <a:prstGeom prst="rect">
            <a:avLst/>
          </a:prstGeom>
        </p:spPr>
      </p:pic>
      <p:pic>
        <p:nvPicPr>
          <p:cNvPr id="1028" name="Picture 4" descr="MERN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896343"/>
            <a:ext cx="1584176" cy="62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467968" y="2564904"/>
            <a:ext cx="1752402" cy="574674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12648" y="1600200"/>
            <a:ext cx="8531352" cy="5213176"/>
          </a:xfrm>
        </p:spPr>
        <p:txBody>
          <a:bodyPr>
            <a:normAutofit/>
          </a:bodyPr>
          <a:lstStyle/>
          <a:p>
            <a:r>
              <a:rPr lang="fr-CA" sz="2300" dirty="0">
                <a:hlinkClick r:id="rId12"/>
              </a:rPr>
              <a:t>IA</a:t>
            </a:r>
            <a:endParaRPr lang="fr-CA" sz="2300" dirty="0"/>
          </a:p>
          <a:p>
            <a:pPr lvl="1"/>
            <a:r>
              <a:rPr lang="fr-CA" sz="2000" dirty="0"/>
              <a:t>Située sur la Grande Allée Ouest, cette grande entreprise privée offre des </a:t>
            </a:r>
            <a:r>
              <a:rPr lang="fr-CA" sz="2000" b="1" dirty="0"/>
              <a:t>produits</a:t>
            </a:r>
            <a:r>
              <a:rPr lang="fr-CA" sz="2000" dirty="0"/>
              <a:t> d’assurance et des </a:t>
            </a:r>
            <a:r>
              <a:rPr lang="fr-CA" sz="2000" b="1" dirty="0"/>
              <a:t>produits et services </a:t>
            </a:r>
            <a:r>
              <a:rPr lang="fr-CA" sz="2000" dirty="0"/>
              <a:t>financiers</a:t>
            </a:r>
          </a:p>
          <a:p>
            <a:r>
              <a:rPr lang="fr-CA" sz="2300" dirty="0">
                <a:hlinkClick r:id="rId13"/>
              </a:rPr>
              <a:t>La Capitale</a:t>
            </a:r>
            <a:endParaRPr lang="fr-CA" sz="2300" dirty="0"/>
          </a:p>
          <a:p>
            <a:pPr lvl="1"/>
            <a:r>
              <a:rPr lang="fr-CA" sz="2000" dirty="0"/>
              <a:t>Située sur la rue Jacques-Parizeau, cette entreprise privée offre des </a:t>
            </a:r>
            <a:r>
              <a:rPr lang="fr-CA" sz="2000" b="1" dirty="0"/>
              <a:t>produits</a:t>
            </a:r>
            <a:r>
              <a:rPr lang="fr-CA" sz="2000" dirty="0"/>
              <a:t> d’assurances et des </a:t>
            </a:r>
            <a:r>
              <a:rPr lang="fr-CA" sz="2000" b="1" dirty="0"/>
              <a:t>produits</a:t>
            </a:r>
            <a:r>
              <a:rPr lang="fr-CA" sz="2000" dirty="0"/>
              <a:t> d’épargne-retraite</a:t>
            </a:r>
          </a:p>
          <a:p>
            <a:r>
              <a:rPr lang="fr-CA" sz="2300" dirty="0">
                <a:hlinkClick r:id="rId14"/>
              </a:rPr>
              <a:t>Revenu Québec</a:t>
            </a:r>
            <a:endParaRPr lang="fr-CA" sz="2300" dirty="0"/>
          </a:p>
          <a:p>
            <a:pPr lvl="1"/>
            <a:r>
              <a:rPr lang="fr-CA" sz="2000" dirty="0"/>
              <a:t>Située sur la rue Marly à la pointe de Ste-Foy, cette agence du </a:t>
            </a:r>
            <a:r>
              <a:rPr lang="fr-CA" sz="2000" dirty="0" err="1"/>
              <a:t>gouverne-ment</a:t>
            </a:r>
            <a:r>
              <a:rPr lang="fr-CA" sz="2000" dirty="0"/>
              <a:t> québécois est chargée de la perception des impôts et des taxes</a:t>
            </a:r>
          </a:p>
          <a:p>
            <a:r>
              <a:rPr lang="fr-CA" sz="2300" dirty="0">
                <a:hlinkClick r:id="rId15"/>
              </a:rPr>
              <a:t>MERN</a:t>
            </a:r>
            <a:r>
              <a:rPr lang="fr-CA" sz="2300" dirty="0"/>
              <a:t> </a:t>
            </a:r>
          </a:p>
          <a:p>
            <a:pPr lvl="1"/>
            <a:r>
              <a:rPr lang="fr-CA" sz="2000" dirty="0"/>
              <a:t>Situé sur le </a:t>
            </a:r>
            <a:r>
              <a:rPr lang="fr-CA" sz="2000" dirty="0" err="1"/>
              <a:t>boull</a:t>
            </a:r>
            <a:r>
              <a:rPr lang="fr-CA" sz="2000" dirty="0"/>
              <a:t>. de l’Atrium à Charlesbourg, le ministère de l’Énergie et des Ressources Naturelles joue un rôle de gestionnaire du territoire québécois et de ses diverses ressources</a:t>
            </a:r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475656" y="1556792"/>
            <a:ext cx="992312" cy="529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Produits et services </a:t>
            </a:r>
            <a:br>
              <a:rPr lang="fr-CA" dirty="0"/>
            </a:br>
            <a:r>
              <a:rPr lang="fr-CA" dirty="0"/>
              <a:t>en informatique à Québec</a:t>
            </a:r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084167" y="44624"/>
            <a:ext cx="3015371" cy="15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4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égie de l'assurance maladie du Québec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 b="16840"/>
          <a:stretch/>
        </p:blipFill>
        <p:spPr bwMode="auto">
          <a:xfrm>
            <a:off x="2024825" y="2979022"/>
            <a:ext cx="185737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entre de services partagés du Québec.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1"/>
          <a:stretch/>
        </p:blipFill>
        <p:spPr bwMode="auto">
          <a:xfrm>
            <a:off x="1754723" y="1565757"/>
            <a:ext cx="2019300" cy="6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Produits et services </a:t>
            </a:r>
            <a:br>
              <a:rPr lang="fr-CA" dirty="0"/>
            </a:br>
            <a:r>
              <a:rPr lang="fr-CA" dirty="0"/>
              <a:t>en informatique à Québec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12648" y="1600200"/>
            <a:ext cx="8531352" cy="5213176"/>
          </a:xfrm>
        </p:spPr>
        <p:txBody>
          <a:bodyPr>
            <a:normAutofit/>
          </a:bodyPr>
          <a:lstStyle/>
          <a:p>
            <a:r>
              <a:rPr lang="fr-CA" sz="2400" dirty="0">
                <a:hlinkClick r:id="rId9"/>
              </a:rPr>
              <a:t>CSPQ</a:t>
            </a:r>
            <a:endParaRPr lang="fr-CA" sz="2400" dirty="0"/>
          </a:p>
          <a:p>
            <a:pPr lvl="1"/>
            <a:r>
              <a:rPr lang="fr-CA" sz="2000" dirty="0"/>
              <a:t>Situé sur la rue Cyrille-</a:t>
            </a:r>
            <a:r>
              <a:rPr lang="fr-CA" sz="2000" dirty="0" err="1"/>
              <a:t>Duquet</a:t>
            </a:r>
            <a:r>
              <a:rPr lang="fr-CA" sz="2000" dirty="0"/>
              <a:t>, le centre des Services Partagés du Québec offre des </a:t>
            </a:r>
            <a:r>
              <a:rPr lang="fr-CA" sz="2000" b="1" dirty="0"/>
              <a:t>services</a:t>
            </a:r>
            <a:r>
              <a:rPr lang="fr-CA" sz="2000" dirty="0"/>
              <a:t> partagés de qualité pour générer des économies de temps et d’argent pour le gouvernement du Québec</a:t>
            </a:r>
          </a:p>
          <a:p>
            <a:r>
              <a:rPr lang="fr-CA" sz="2400" dirty="0">
                <a:hlinkClick r:id="rId10"/>
              </a:rPr>
              <a:t>RAMQ</a:t>
            </a:r>
            <a:endParaRPr lang="fr-CA" sz="2400" dirty="0"/>
          </a:p>
          <a:p>
            <a:pPr lvl="1"/>
            <a:r>
              <a:rPr lang="fr-CA" sz="2000" dirty="0"/>
              <a:t>Située sur le boul. </a:t>
            </a:r>
            <a:r>
              <a:rPr lang="fr-CA" sz="2000" dirty="0" err="1"/>
              <a:t>Lebourgneuf</a:t>
            </a:r>
            <a:r>
              <a:rPr lang="fr-CA" sz="2000" dirty="0"/>
              <a:t> et sur la Grande Allée Ouest, la Régie de l’Assurance Maladie du Québec administre les régimes publics d'assurance maladie et médicaments et rémunère les professionnels de la santé</a:t>
            </a:r>
          </a:p>
          <a:p>
            <a:r>
              <a:rPr lang="fr-CA" sz="2400" dirty="0">
                <a:solidFill>
                  <a:srgbClr val="C00000"/>
                </a:solidFill>
              </a:rPr>
              <a:t>Ces 14 entreprises, organismes et ministères ont tous engagé des stagiaires en Techniques de l’informatique dans les dernières années</a:t>
            </a:r>
          </a:p>
          <a:p>
            <a:r>
              <a:rPr lang="fr-CA" sz="2400" dirty="0">
                <a:solidFill>
                  <a:srgbClr val="C00000"/>
                </a:solidFill>
              </a:rPr>
              <a:t>De plus, des anciens étudiants de Garneau y travaillent toujours</a:t>
            </a:r>
          </a:p>
          <a:p>
            <a:pPr lvl="1"/>
            <a:r>
              <a:rPr lang="fr-CA" sz="2000" dirty="0"/>
              <a:t>Certains de ces étudiants ont fait leur Baccalauréat et d’autres non.</a:t>
            </a:r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84167" y="44624"/>
            <a:ext cx="3015371" cy="15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Références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8" y="1600200"/>
            <a:ext cx="8423848" cy="5141168"/>
          </a:xfrm>
        </p:spPr>
        <p:txBody>
          <a:bodyPr>
            <a:normAutofit/>
          </a:bodyPr>
          <a:lstStyle/>
          <a:p>
            <a:r>
              <a:rPr lang="fr-CA" sz="2000" dirty="0">
                <a:hlinkClick r:id="rId4"/>
              </a:rPr>
              <a:t>https://www.jobboom.com/fr/metiers/developpeur-integrateur-web</a:t>
            </a:r>
            <a:endParaRPr lang="fr-CA" sz="2000" dirty="0"/>
          </a:p>
          <a:p>
            <a:r>
              <a:rPr lang="fr-CA" sz="2000" dirty="0">
                <a:hlinkClick r:id="rId5"/>
              </a:rPr>
              <a:t>https://www.jobboom.com/fr/metiers/developpeur-application-mobile</a:t>
            </a:r>
            <a:endParaRPr lang="fr-CA" sz="2000" dirty="0"/>
          </a:p>
          <a:p>
            <a:r>
              <a:rPr lang="fr-CA" sz="2000" dirty="0">
                <a:hlinkClick r:id="rId6"/>
              </a:rPr>
              <a:t>https://www.jobboom.com/fr/metiers/administrateur-reseaux</a:t>
            </a:r>
            <a:endParaRPr lang="fr-CA" sz="2000" dirty="0"/>
          </a:p>
          <a:p>
            <a:r>
              <a:rPr lang="fr-CA" sz="2000" dirty="0">
                <a:hlinkClick r:id="rId7"/>
              </a:rPr>
              <a:t>https://www.jobboom.com/fr/metiers/administrateur-base-donnees</a:t>
            </a:r>
            <a:endParaRPr lang="fr-CA" sz="2000" dirty="0"/>
          </a:p>
          <a:p>
            <a:r>
              <a:rPr lang="fr-CA" sz="2000" dirty="0">
                <a:hlinkClick r:id="rId8"/>
              </a:rPr>
              <a:t>http://macarrieretechno.com/fr/carrieres/professions/programmeur-de-logiciels</a:t>
            </a:r>
            <a:endParaRPr lang="fr-CA" sz="2000" dirty="0"/>
          </a:p>
          <a:p>
            <a:r>
              <a:rPr lang="fr-CA" sz="2000" dirty="0">
                <a:hlinkClick r:id="rId9"/>
              </a:rPr>
              <a:t>http://www.macarrieretechno.com/fr/carri%C3%A8res/professions/programmeur-analyste</a:t>
            </a:r>
            <a:endParaRPr lang="fr-CA" sz="2000" dirty="0"/>
          </a:p>
          <a:p>
            <a:r>
              <a:rPr lang="fr-CA" sz="2000" dirty="0">
                <a:hlinkClick r:id="rId10"/>
              </a:rPr>
              <a:t>http://macarrieretechno.com/fr/carrieres/professions/programmeur-web</a:t>
            </a:r>
            <a:endParaRPr lang="fr-CA" sz="2000" dirty="0"/>
          </a:p>
          <a:p>
            <a:r>
              <a:rPr lang="fr-CA" sz="2000" dirty="0">
                <a:hlinkClick r:id="rId11"/>
              </a:rPr>
              <a:t>http://www.macarrieretechno.com/fr/carrieres/professions/gestionnaire-de-reseaux</a:t>
            </a:r>
            <a:endParaRPr lang="fr-CA" sz="2000" dirty="0"/>
          </a:p>
          <a:p>
            <a:r>
              <a:rPr lang="fr-CA" sz="2000" dirty="0">
                <a:hlinkClick r:id="rId12"/>
              </a:rPr>
              <a:t>http://www.macarrieretechno.com/fr/carrieres/professions/administrateur-de-bases-de-donnees</a:t>
            </a:r>
            <a:endParaRPr lang="fr-CA" sz="2000" dirty="0"/>
          </a:p>
          <a:p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393136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612648" y="1600200"/>
            <a:ext cx="8531352" cy="5257800"/>
          </a:xfrm>
        </p:spPr>
        <p:txBody>
          <a:bodyPr>
            <a:normAutofit lnSpcReduction="10000"/>
          </a:bodyPr>
          <a:lstStyle/>
          <a:p>
            <a:r>
              <a:rPr lang="fr-CA" sz="2200" dirty="0"/>
              <a:t>La mission d’un développeur d’applications, est de créer, améliorer des </a:t>
            </a:r>
            <a:r>
              <a:rPr lang="fr-CA" sz="2200" b="1" dirty="0"/>
              <a:t>programmes informatiques </a:t>
            </a:r>
            <a:r>
              <a:rPr lang="fr-CA" sz="2200" dirty="0"/>
              <a:t>ou encore d’adapter des logiciels existants à la demande particulière de son client</a:t>
            </a:r>
          </a:p>
          <a:p>
            <a:r>
              <a:rPr lang="fr-CA" sz="2200" dirty="0"/>
              <a:t>On peut développer des applications de tous types, qu’on pourrait classer en 3 principales catégories</a:t>
            </a:r>
          </a:p>
          <a:p>
            <a:pPr lvl="1"/>
            <a:r>
              <a:rPr lang="fr-CA" sz="2000" dirty="0"/>
              <a:t>Développeur d’applications de </a:t>
            </a:r>
            <a:r>
              <a:rPr lang="fr-CA" sz="2000" b="1" dirty="0"/>
              <a:t>gestion</a:t>
            </a:r>
          </a:p>
          <a:p>
            <a:pPr lvl="2"/>
            <a:r>
              <a:rPr lang="fr-CA" sz="1800" dirty="0"/>
              <a:t>Leur rôle est d’écrire, modifier, intégrer et mettre à l'essai le code informatique pour des applications logicielles sur micro-ordinateurs ou gros ordinateurs, des applications de traitement de données, des logiciels de systèmes d'exploitation, des logiciels de gestion de stock, gestion de la paie, etc.</a:t>
            </a:r>
          </a:p>
          <a:p>
            <a:pPr lvl="1"/>
            <a:r>
              <a:rPr lang="fr-CA" sz="2000" dirty="0"/>
              <a:t>Développeur d’applications </a:t>
            </a:r>
            <a:r>
              <a:rPr lang="fr-CA" sz="2000" b="1" dirty="0"/>
              <a:t>Web</a:t>
            </a:r>
          </a:p>
          <a:p>
            <a:pPr lvl="2"/>
            <a:r>
              <a:rPr lang="fr-CA" sz="1800" dirty="0"/>
              <a:t>Leur rôle est de créer, développer ou produire des sites web ou des applications Web et leurs fonctionnalités</a:t>
            </a:r>
          </a:p>
          <a:p>
            <a:pPr lvl="1"/>
            <a:r>
              <a:rPr lang="fr-CA" sz="2000" dirty="0"/>
              <a:t>Développeur d’applications </a:t>
            </a:r>
            <a:r>
              <a:rPr lang="fr-CA" sz="2000" b="1" dirty="0"/>
              <a:t>mobiles</a:t>
            </a:r>
          </a:p>
          <a:p>
            <a:pPr lvl="2"/>
            <a:r>
              <a:rPr lang="fr-CA" sz="1800" dirty="0"/>
              <a:t>Le développeur d’applications mobiles sera responsable d’effectuer le </a:t>
            </a:r>
            <a:r>
              <a:rPr lang="fr-CA" sz="1800" dirty="0" err="1"/>
              <a:t>déve-loppement</a:t>
            </a:r>
            <a:r>
              <a:rPr lang="fr-CA" sz="1800" dirty="0"/>
              <a:t> informatique et la réalisation technique d’applications destinées à </a:t>
            </a:r>
            <a:br>
              <a:rPr lang="fr-CA" sz="1800" dirty="0"/>
            </a:br>
            <a:r>
              <a:rPr lang="fr-CA" sz="1800" dirty="0"/>
              <a:t>un usage sur des </a:t>
            </a:r>
            <a:r>
              <a:rPr lang="fr-CA" sz="1800" b="1" dirty="0"/>
              <a:t>téléphones intelligents</a:t>
            </a:r>
            <a:r>
              <a:rPr lang="fr-CA" sz="1800" dirty="0"/>
              <a:t> ou des </a:t>
            </a:r>
            <a:r>
              <a:rPr lang="fr-CA" sz="1800" b="1" dirty="0"/>
              <a:t>tablettes numériques</a:t>
            </a:r>
            <a:endParaRPr lang="fr-CA" sz="1400" b="1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fr-CA" dirty="0"/>
              <a:t>Développement des</a:t>
            </a:r>
            <a:br>
              <a:rPr lang="fr-CA" dirty="0"/>
            </a:br>
            <a:r>
              <a:rPr lang="fr-CA" dirty="0"/>
              <a:t>applications</a:t>
            </a:r>
          </a:p>
        </p:txBody>
      </p:sp>
      <p:pic>
        <p:nvPicPr>
          <p:cNvPr id="2" name="Imag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51267" y="44624"/>
            <a:ext cx="2448272" cy="13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9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Programmeur de logiciels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7" y="1600200"/>
            <a:ext cx="8531353" cy="5257800"/>
          </a:xfrm>
        </p:spPr>
        <p:txBody>
          <a:bodyPr>
            <a:normAutofit fontScale="47500" lnSpcReduction="20000"/>
          </a:bodyPr>
          <a:lstStyle/>
          <a:p>
            <a:r>
              <a:rPr lang="fr-CA" sz="4600" dirty="0"/>
              <a:t>Le programmeur de logiciels est un </a:t>
            </a:r>
            <a:r>
              <a:rPr lang="fr-CA" sz="4600" b="1" dirty="0"/>
              <a:t>développeur d’applications de gestion</a:t>
            </a:r>
          </a:p>
          <a:p>
            <a:pPr lvl="1"/>
            <a:r>
              <a:rPr lang="fr-CA" sz="4000" dirty="0"/>
              <a:t>Autres appellations: Développeur logiciel, Programmeur</a:t>
            </a:r>
          </a:p>
          <a:p>
            <a:r>
              <a:rPr lang="fr-CA" sz="4600" dirty="0"/>
              <a:t>Tâches et responsabilités</a:t>
            </a:r>
          </a:p>
          <a:p>
            <a:pPr lvl="1" fontAlgn="base"/>
            <a:r>
              <a:rPr lang="fr-CA" sz="4000" dirty="0"/>
              <a:t>Concevoir et mettre en œuvre des logiciels, des applications de traitement de données, des logiciels de communication et des logiciels de systèmes d’exploitation</a:t>
            </a:r>
          </a:p>
          <a:p>
            <a:pPr lvl="1" fontAlgn="base"/>
            <a:r>
              <a:rPr lang="fr-CA" sz="4000" dirty="0"/>
              <a:t>Produire et mettre à jour des guides d’utilisation des programmes informatiques ainsi que des logiciels</a:t>
            </a:r>
          </a:p>
          <a:p>
            <a:pPr lvl="1" fontAlgn="base"/>
            <a:r>
              <a:rPr lang="fr-CA" sz="4000" dirty="0"/>
              <a:t>Documenter tous les logiciels et les programmes réalisés, par rapport à leur état, à leur utilisation et à leur entretien</a:t>
            </a:r>
          </a:p>
          <a:p>
            <a:pPr lvl="1" fontAlgn="base"/>
            <a:r>
              <a:rPr lang="fr-CA" sz="4000" dirty="0"/>
              <a:t>Travailler en collaboration avec les programmeurs Web, les intégrateurs multimédias et les concepteurs Web</a:t>
            </a:r>
          </a:p>
          <a:p>
            <a:pPr lvl="1" fontAlgn="base"/>
            <a:r>
              <a:rPr lang="fr-CA" sz="4000" dirty="0"/>
              <a:t>Veiller à la qualité des produits et des services informatiques selon les standards, les normes et les procédures à suivre</a:t>
            </a:r>
          </a:p>
          <a:p>
            <a:pPr lvl="1" fontAlgn="base"/>
            <a:r>
              <a:rPr lang="fr-CA" sz="4000" dirty="0"/>
              <a:t>Utiliser les bonnes techniques de programmation pour assurer un environnement stable</a:t>
            </a:r>
          </a:p>
          <a:p>
            <a:pPr lvl="1" fontAlgn="base"/>
            <a:r>
              <a:rPr lang="fr-CA" sz="4000" dirty="0"/>
              <a:t>Effectuer différents tests sur les produits et les services informatiques</a:t>
            </a:r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88224" y="75357"/>
            <a:ext cx="2505834" cy="14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9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Programmeur de logiciels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7" y="1600200"/>
            <a:ext cx="8486891" cy="5257800"/>
          </a:xfrm>
        </p:spPr>
        <p:txBody>
          <a:bodyPr>
            <a:normAutofit fontScale="62500" lnSpcReduction="20000"/>
          </a:bodyPr>
          <a:lstStyle/>
          <a:p>
            <a:r>
              <a:rPr lang="fr-CA" sz="3400" dirty="0"/>
              <a:t>Compétences </a:t>
            </a:r>
          </a:p>
          <a:p>
            <a:pPr lvl="1" fontAlgn="base"/>
            <a:r>
              <a:rPr lang="fr-CA" sz="2900" dirty="0"/>
              <a:t>Connaître les </a:t>
            </a:r>
            <a:r>
              <a:rPr lang="fr-CA" sz="2900" b="1" dirty="0"/>
              <a:t>langages de programmation </a:t>
            </a:r>
            <a:r>
              <a:rPr lang="fr-CA" sz="2900" dirty="0"/>
              <a:t>et les </a:t>
            </a:r>
            <a:r>
              <a:rPr lang="fr-CA" sz="2900" b="1" dirty="0"/>
              <a:t>bases de données</a:t>
            </a:r>
            <a:r>
              <a:rPr lang="fr-CA" sz="2900" dirty="0"/>
              <a:t>, leurs capacités et leurs limites techniques</a:t>
            </a:r>
          </a:p>
          <a:p>
            <a:pPr lvl="1" fontAlgn="base"/>
            <a:r>
              <a:rPr lang="fr-CA" sz="2900" dirty="0"/>
              <a:t>Connaître les différents </a:t>
            </a:r>
            <a:r>
              <a:rPr lang="fr-CA" sz="2900" b="1" dirty="0"/>
              <a:t>protocoles réseaux </a:t>
            </a:r>
            <a:r>
              <a:rPr lang="fr-CA" sz="2900" dirty="0"/>
              <a:t>et les protocoles de transfert de fichiers pour la transmission et la récupération de l’information entre les ordinateurs</a:t>
            </a:r>
          </a:p>
          <a:p>
            <a:pPr lvl="1" fontAlgn="base"/>
            <a:r>
              <a:rPr lang="fr-CA" sz="2900" dirty="0"/>
              <a:t>Connaître les programmes informatiques et les logiciels utilisés dans l’entreprise</a:t>
            </a:r>
          </a:p>
          <a:p>
            <a:pPr lvl="1" fontAlgn="base"/>
            <a:r>
              <a:rPr lang="fr-CA" sz="2900" dirty="0"/>
              <a:t>Comprendre le fonctionnement du matériel informatique</a:t>
            </a:r>
          </a:p>
          <a:p>
            <a:pPr lvl="1" fontAlgn="base"/>
            <a:r>
              <a:rPr lang="fr-CA" sz="2900" dirty="0"/>
              <a:t>Savoir </a:t>
            </a:r>
            <a:r>
              <a:rPr lang="fr-CA" sz="2900" b="1" dirty="0"/>
              <a:t>adapter les logiciels aux besoins et aux habitudes des usagers</a:t>
            </a:r>
          </a:p>
          <a:p>
            <a:pPr lvl="1" fontAlgn="base"/>
            <a:r>
              <a:rPr lang="fr-CA" sz="2900" dirty="0"/>
              <a:t>Savoir réaliser le </a:t>
            </a:r>
            <a:r>
              <a:rPr lang="fr-CA" sz="2900" b="1" dirty="0"/>
              <a:t>contrôle de la qualité</a:t>
            </a:r>
          </a:p>
          <a:p>
            <a:r>
              <a:rPr lang="fr-CA" sz="3400" dirty="0"/>
              <a:t>Habiletés personnelles</a:t>
            </a:r>
          </a:p>
          <a:p>
            <a:pPr lvl="1" fontAlgn="base"/>
            <a:r>
              <a:rPr lang="fr-CA" sz="2900" dirty="0"/>
              <a:t>Autonomie et sens de l’initiative</a:t>
            </a:r>
          </a:p>
          <a:p>
            <a:pPr lvl="1" fontAlgn="base"/>
            <a:r>
              <a:rPr lang="fr-CA" sz="2900" dirty="0"/>
              <a:t>Sens des responsabilités</a:t>
            </a:r>
          </a:p>
          <a:p>
            <a:pPr lvl="1" fontAlgn="base"/>
            <a:r>
              <a:rPr lang="fr-CA" sz="2900" dirty="0"/>
              <a:t>Habileté à résoudre des problèmes</a:t>
            </a:r>
          </a:p>
          <a:p>
            <a:pPr lvl="1" fontAlgn="base"/>
            <a:r>
              <a:rPr lang="fr-CA" sz="2900" dirty="0"/>
              <a:t>Ouverture d’esprit</a:t>
            </a:r>
          </a:p>
          <a:p>
            <a:pPr lvl="1" fontAlgn="base"/>
            <a:r>
              <a:rPr lang="fr-CA" sz="2900" dirty="0"/>
              <a:t>Minutie et patience</a:t>
            </a:r>
          </a:p>
          <a:p>
            <a:pPr lvl="1" fontAlgn="base"/>
            <a:r>
              <a:rPr lang="fr-CA" sz="2900" dirty="0"/>
              <a:t>Bonne gestion du stress</a:t>
            </a:r>
          </a:p>
          <a:p>
            <a:pPr lvl="1" fontAlgn="base"/>
            <a:r>
              <a:rPr lang="fr-CA" sz="2900" dirty="0"/>
              <a:t>Esprit d’équipe</a:t>
            </a:r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88224" y="75357"/>
            <a:ext cx="2505834" cy="1422061"/>
          </a:xfrm>
          <a:prstGeom prst="rect">
            <a:avLst/>
          </a:prstGeom>
        </p:spPr>
      </p:pic>
      <p:sp>
        <p:nvSpPr>
          <p:cNvPr id="4" name="ZoneTexte 3"/>
          <p:cNvSpPr txBox="1"/>
          <p:nvPr>
            <p:custDataLst>
              <p:tags r:id="rId4"/>
            </p:custDataLst>
          </p:nvPr>
        </p:nvSpPr>
        <p:spPr>
          <a:xfrm>
            <a:off x="4355976" y="4429449"/>
            <a:ext cx="478802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dirty="0">
                <a:solidFill>
                  <a:prstClr val="black"/>
                </a:solidFill>
              </a:rPr>
              <a:t>Souci du détail et rigueur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dirty="0">
                <a:solidFill>
                  <a:prstClr val="black"/>
                </a:solidFill>
              </a:rPr>
              <a:t>Capacité d’analyse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dirty="0">
                <a:solidFill>
                  <a:prstClr val="black"/>
                </a:solidFill>
              </a:rPr>
              <a:t>Bonne communication orale et écrite en français et en anglais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dirty="0">
                <a:solidFill>
                  <a:prstClr val="black"/>
                </a:solidFill>
              </a:rPr>
              <a:t>Sens de l’organisation et de la planification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dirty="0">
                <a:solidFill>
                  <a:prstClr val="black"/>
                </a:solidFill>
              </a:rPr>
              <a:t>Autonomie dans la mise à jour des connaissances liées à la technologie</a:t>
            </a:r>
          </a:p>
        </p:txBody>
      </p:sp>
    </p:spTree>
    <p:extLst>
      <p:ext uri="{BB962C8B-B14F-4D97-AF65-F5344CB8AC3E}">
        <p14:creationId xmlns:p14="http://schemas.microsoft.com/office/powerpoint/2010/main" val="240463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Programmeur-analyste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7" y="1600200"/>
            <a:ext cx="8531353" cy="5257800"/>
          </a:xfrm>
        </p:spPr>
        <p:txBody>
          <a:bodyPr>
            <a:normAutofit fontScale="77500" lnSpcReduction="20000"/>
          </a:bodyPr>
          <a:lstStyle/>
          <a:p>
            <a:r>
              <a:rPr lang="fr-CA" sz="2800" dirty="0"/>
              <a:t>Le programmeur-analyste est un </a:t>
            </a:r>
            <a:r>
              <a:rPr lang="fr-CA" sz="2800" b="1" dirty="0"/>
              <a:t>développeur d’applications de gestion</a:t>
            </a:r>
          </a:p>
          <a:p>
            <a:pPr lvl="1"/>
            <a:r>
              <a:rPr lang="fr-CA" sz="2500" dirty="0"/>
              <a:t>Autres appellations: Analyste-programmeur, Développeur</a:t>
            </a:r>
          </a:p>
          <a:p>
            <a:r>
              <a:rPr lang="fr-CA" sz="2800" dirty="0"/>
              <a:t>Tâches et responsabilités</a:t>
            </a:r>
          </a:p>
          <a:p>
            <a:pPr lvl="1" fontAlgn="base"/>
            <a:r>
              <a:rPr lang="fr-CA" sz="2500" b="1" dirty="0"/>
              <a:t>Déterminer et analyser les besoins </a:t>
            </a:r>
            <a:r>
              <a:rPr lang="fr-CA" sz="2500" dirty="0"/>
              <a:t>informatiques et techniques des usagers</a:t>
            </a:r>
          </a:p>
          <a:p>
            <a:pPr lvl="1" fontAlgn="base"/>
            <a:r>
              <a:rPr lang="fr-CA" sz="2500" dirty="0"/>
              <a:t>Veiller à la </a:t>
            </a:r>
            <a:r>
              <a:rPr lang="fr-CA" sz="2500" b="1" dirty="0"/>
              <a:t>qualité</a:t>
            </a:r>
            <a:r>
              <a:rPr lang="fr-CA" sz="2500" dirty="0"/>
              <a:t> des programmes et des services informatiques selon les standards, les normes et les procédures en vigueur</a:t>
            </a:r>
          </a:p>
          <a:p>
            <a:pPr lvl="1" fontAlgn="base"/>
            <a:r>
              <a:rPr lang="fr-CA" sz="2500" dirty="0"/>
              <a:t>Concevoir et appliquer des </a:t>
            </a:r>
            <a:r>
              <a:rPr lang="fr-CA" sz="2500" b="1" dirty="0"/>
              <a:t>solutions</a:t>
            </a:r>
            <a:r>
              <a:rPr lang="fr-CA" sz="2500" dirty="0"/>
              <a:t> aux défaillances informatiques tout en perfectionnant les programmes</a:t>
            </a:r>
          </a:p>
          <a:p>
            <a:pPr lvl="1" fontAlgn="base"/>
            <a:r>
              <a:rPr lang="fr-CA" sz="2500" b="1" dirty="0"/>
              <a:t>Diriger une équipe </a:t>
            </a:r>
            <a:r>
              <a:rPr lang="fr-CA" sz="2500" dirty="0"/>
              <a:t>de spécialistes dans la programmation des systèmes informatiques</a:t>
            </a:r>
          </a:p>
          <a:p>
            <a:pPr lvl="1" fontAlgn="base"/>
            <a:r>
              <a:rPr lang="fr-CA" sz="2500" dirty="0"/>
              <a:t>Concevoir des programmes informatiques</a:t>
            </a:r>
          </a:p>
          <a:p>
            <a:pPr lvl="1" fontAlgn="base"/>
            <a:r>
              <a:rPr lang="fr-CA" sz="2500" dirty="0"/>
              <a:t>Utiliser les bonnes techniques de programmation pour assurer un environnement stable</a:t>
            </a:r>
          </a:p>
          <a:p>
            <a:pPr lvl="1" fontAlgn="base"/>
            <a:r>
              <a:rPr lang="fr-CA" sz="2500" dirty="0"/>
              <a:t>Mettre en place des applications de traitement de données, des logiciels de communication et des logiciels de systèmes d’exploitation</a:t>
            </a:r>
          </a:p>
          <a:p>
            <a:pPr lvl="1" fontAlgn="base"/>
            <a:r>
              <a:rPr lang="fr-CA" sz="2500" dirty="0"/>
              <a:t>Effectuer différents tests concernant les services informatiques</a:t>
            </a:r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16216" y="44624"/>
            <a:ext cx="2579802" cy="14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Programmeur-analyste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7" y="1600200"/>
            <a:ext cx="8531353" cy="5257800"/>
          </a:xfrm>
        </p:spPr>
        <p:txBody>
          <a:bodyPr>
            <a:normAutofit fontScale="70000" lnSpcReduction="20000"/>
          </a:bodyPr>
          <a:lstStyle/>
          <a:p>
            <a:r>
              <a:rPr lang="fr-CA" sz="2800" dirty="0"/>
              <a:t>Compétences </a:t>
            </a:r>
            <a:endParaRPr lang="fr-CA" sz="2800" b="1" dirty="0"/>
          </a:p>
          <a:p>
            <a:pPr lvl="1" fontAlgn="base"/>
            <a:r>
              <a:rPr lang="fr-CA" sz="2400" dirty="0"/>
              <a:t>Connaître les systèmes informatiques et leur environnement (serveur, gestion des tâches et gestion de la mémoire de l’ordinateur)</a:t>
            </a:r>
          </a:p>
          <a:p>
            <a:pPr lvl="1" fontAlgn="base"/>
            <a:r>
              <a:rPr lang="fr-CA" sz="2400" dirty="0"/>
              <a:t>Déterminer et élaborer des standards, des normes et des procédures pour faciliter l’utilisation des applications par les utilisateurs</a:t>
            </a:r>
          </a:p>
          <a:p>
            <a:pPr lvl="1" fontAlgn="base"/>
            <a:r>
              <a:rPr lang="fr-CA" sz="2400" dirty="0"/>
              <a:t>Connaître les langages procéduraux et non procéduraux</a:t>
            </a:r>
          </a:p>
          <a:p>
            <a:pPr lvl="1" fontAlgn="base"/>
            <a:r>
              <a:rPr lang="fr-CA" sz="2400" dirty="0"/>
              <a:t>Connaître les bases de données et les systèmes de gestion des bases de données</a:t>
            </a:r>
          </a:p>
          <a:p>
            <a:pPr lvl="1" fontAlgn="base"/>
            <a:r>
              <a:rPr lang="fr-CA" sz="2400" dirty="0"/>
              <a:t>Connaître les logiciels et les codes de logiciels d’application</a:t>
            </a:r>
          </a:p>
          <a:p>
            <a:pPr lvl="1" fontAlgn="base"/>
            <a:r>
              <a:rPr lang="fr-CA" sz="2400" dirty="0"/>
              <a:t>Comprendre la conception Web</a:t>
            </a:r>
          </a:p>
          <a:p>
            <a:pPr lvl="1" fontAlgn="base"/>
            <a:r>
              <a:rPr lang="fr-CA" sz="2400" dirty="0"/>
              <a:t>Connaître la typographie et le design d’information</a:t>
            </a:r>
          </a:p>
          <a:p>
            <a:r>
              <a:rPr lang="fr-CA" sz="2800" dirty="0"/>
              <a:t>Habiletés </a:t>
            </a:r>
          </a:p>
          <a:p>
            <a:pPr lvl="1" fontAlgn="base"/>
            <a:r>
              <a:rPr lang="fr-CA" sz="2400" dirty="0"/>
              <a:t>Autonomie et sens de l’initiative</a:t>
            </a:r>
          </a:p>
          <a:p>
            <a:pPr lvl="1" fontAlgn="base"/>
            <a:r>
              <a:rPr lang="fr-CA" sz="2400" dirty="0"/>
              <a:t>Ouverture d’esprit</a:t>
            </a:r>
          </a:p>
          <a:p>
            <a:pPr lvl="1" fontAlgn="base"/>
            <a:r>
              <a:rPr lang="fr-CA" sz="2400" dirty="0"/>
              <a:t>Leadership</a:t>
            </a:r>
          </a:p>
          <a:p>
            <a:pPr lvl="1" fontAlgn="base"/>
            <a:r>
              <a:rPr lang="fr-CA" sz="2400" dirty="0"/>
              <a:t>Esprit d’équipe</a:t>
            </a:r>
          </a:p>
          <a:p>
            <a:pPr lvl="1" fontAlgn="base"/>
            <a:r>
              <a:rPr lang="fr-CA" sz="2400" dirty="0"/>
              <a:t>Créativité</a:t>
            </a:r>
          </a:p>
          <a:p>
            <a:pPr lvl="1" fontAlgn="base"/>
            <a:r>
              <a:rPr lang="fr-CA" sz="2400" dirty="0"/>
              <a:t>Sens des responsabilités</a:t>
            </a:r>
          </a:p>
          <a:p>
            <a:pPr lvl="1" fontAlgn="base"/>
            <a:r>
              <a:rPr lang="fr-CA" sz="2400" dirty="0"/>
              <a:t>Minutie</a:t>
            </a:r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16216" y="44624"/>
            <a:ext cx="2579802" cy="1447936"/>
          </a:xfrm>
          <a:prstGeom prst="rect">
            <a:avLst/>
          </a:prstGeom>
        </p:spPr>
      </p:pic>
      <p:sp>
        <p:nvSpPr>
          <p:cNvPr id="4" name="ZoneTexte 3"/>
          <p:cNvSpPr txBox="1"/>
          <p:nvPr>
            <p:custDataLst>
              <p:tags r:id="rId4"/>
            </p:custDataLst>
          </p:nvPr>
        </p:nvSpPr>
        <p:spPr>
          <a:xfrm>
            <a:off x="4139952" y="4599058"/>
            <a:ext cx="495606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700" dirty="0">
                <a:solidFill>
                  <a:prstClr val="black"/>
                </a:solidFill>
              </a:rPr>
              <a:t>Bonne capacité d’adaptation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700" dirty="0">
                <a:solidFill>
                  <a:prstClr val="black"/>
                </a:solidFill>
              </a:rPr>
              <a:t>Planification et organisation du travail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700" dirty="0">
                <a:solidFill>
                  <a:prstClr val="black"/>
                </a:solidFill>
              </a:rPr>
              <a:t>Aptitudes de communication orale et écrite en français et en anglais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700" dirty="0">
                <a:solidFill>
                  <a:prstClr val="black"/>
                </a:solidFill>
              </a:rPr>
              <a:t>Capacité d’analyse et de synthèse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700" dirty="0">
                <a:solidFill>
                  <a:prstClr val="black"/>
                </a:solidFill>
              </a:rPr>
              <a:t>Habileté de résolution de problèmes</a:t>
            </a:r>
          </a:p>
        </p:txBody>
      </p:sp>
    </p:spTree>
    <p:extLst>
      <p:ext uri="{BB962C8B-B14F-4D97-AF65-F5344CB8AC3E}">
        <p14:creationId xmlns:p14="http://schemas.microsoft.com/office/powerpoint/2010/main" val="133587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Programmeur Web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7" y="1600200"/>
            <a:ext cx="8531353" cy="5257800"/>
          </a:xfrm>
        </p:spPr>
        <p:txBody>
          <a:bodyPr>
            <a:normAutofit fontScale="70000" lnSpcReduction="20000"/>
          </a:bodyPr>
          <a:lstStyle/>
          <a:p>
            <a:r>
              <a:rPr lang="fr-CA" sz="2800" dirty="0"/>
              <a:t>Le programmeur Web est un </a:t>
            </a:r>
            <a:r>
              <a:rPr lang="fr-CA" sz="2800" b="1" dirty="0"/>
              <a:t>développeur d’applications Web</a:t>
            </a:r>
          </a:p>
          <a:p>
            <a:pPr lvl="1"/>
            <a:r>
              <a:rPr lang="fr-CA" sz="2500" dirty="0"/>
              <a:t>Autres appellations: Développeur Web (full-</a:t>
            </a:r>
            <a:r>
              <a:rPr lang="fr-CA" sz="2500" dirty="0" err="1"/>
              <a:t>stack</a:t>
            </a:r>
            <a:r>
              <a:rPr lang="fr-CA" sz="2500" dirty="0"/>
              <a:t>, </a:t>
            </a:r>
            <a:r>
              <a:rPr lang="fr-CA" sz="2500" dirty="0" err="1"/>
              <a:t>backend</a:t>
            </a:r>
            <a:r>
              <a:rPr lang="fr-CA" sz="2500" dirty="0"/>
              <a:t> ou </a:t>
            </a:r>
            <a:r>
              <a:rPr lang="fr-CA" sz="2500" dirty="0" err="1"/>
              <a:t>frontend</a:t>
            </a:r>
            <a:r>
              <a:rPr lang="fr-CA" sz="2500" dirty="0"/>
              <a:t>), Programmeur</a:t>
            </a:r>
          </a:p>
          <a:p>
            <a:r>
              <a:rPr lang="fr-CA" sz="2800" dirty="0"/>
              <a:t>Tâches et responsabilités</a:t>
            </a:r>
          </a:p>
          <a:p>
            <a:pPr lvl="1" fontAlgn="base"/>
            <a:r>
              <a:rPr lang="fr-CA" dirty="0"/>
              <a:t>Concevoir, élaborer et perfectionner les </a:t>
            </a:r>
            <a:r>
              <a:rPr lang="fr-CA" b="1" dirty="0"/>
              <a:t>sites Web et applications Web</a:t>
            </a:r>
          </a:p>
          <a:p>
            <a:pPr lvl="1" fontAlgn="base"/>
            <a:r>
              <a:rPr lang="fr-CA" dirty="0"/>
              <a:t>Participer à la collecte des informations nécessaires aux documents traitant de l’utilisation des programmes informatiques</a:t>
            </a:r>
          </a:p>
          <a:p>
            <a:pPr lvl="1" fontAlgn="base"/>
            <a:r>
              <a:rPr lang="fr-CA" dirty="0"/>
              <a:t>Documenter tous les programmes réalisés, par rapport à leur état, à leur utilisation et à leur entretien</a:t>
            </a:r>
          </a:p>
          <a:p>
            <a:pPr lvl="1" fontAlgn="base"/>
            <a:r>
              <a:rPr lang="fr-CA" b="1" dirty="0"/>
              <a:t>Travailler en collaboration </a:t>
            </a:r>
            <a:r>
              <a:rPr lang="fr-CA" dirty="0"/>
              <a:t>avec les programmeurs logiciels, les intégrateurs multimédias et les concepteurs Web</a:t>
            </a:r>
          </a:p>
          <a:p>
            <a:pPr lvl="1" fontAlgn="base"/>
            <a:r>
              <a:rPr lang="fr-CA" dirty="0"/>
              <a:t>Veiller à la </a:t>
            </a:r>
            <a:r>
              <a:rPr lang="fr-CA" b="1" dirty="0"/>
              <a:t>qualité</a:t>
            </a:r>
            <a:r>
              <a:rPr lang="fr-CA" dirty="0"/>
              <a:t> des produits et des services informatiques selon les standards, les normes et les procédures en vigueur</a:t>
            </a:r>
          </a:p>
          <a:p>
            <a:pPr lvl="1" fontAlgn="base"/>
            <a:r>
              <a:rPr lang="fr-CA" dirty="0"/>
              <a:t>Effectuer différents </a:t>
            </a:r>
            <a:r>
              <a:rPr lang="fr-CA" b="1" dirty="0"/>
              <a:t>tests</a:t>
            </a:r>
            <a:r>
              <a:rPr lang="fr-CA" dirty="0"/>
              <a:t> sur les produits et les services informatiques</a:t>
            </a:r>
          </a:p>
          <a:p>
            <a:pPr lvl="1" fontAlgn="base"/>
            <a:r>
              <a:rPr lang="fr-CA" dirty="0"/>
              <a:t>Utiliser les </a:t>
            </a:r>
            <a:r>
              <a:rPr lang="fr-CA" b="1" dirty="0"/>
              <a:t>bonnes techniques de programmation </a:t>
            </a:r>
            <a:r>
              <a:rPr lang="fr-CA" dirty="0"/>
              <a:t>pour assurer un environnement stable</a:t>
            </a:r>
          </a:p>
          <a:p>
            <a:pPr lvl="1" fontAlgn="base"/>
            <a:r>
              <a:rPr lang="fr-CA" dirty="0"/>
              <a:t>Concevoir la navigation sur les sites Web</a:t>
            </a:r>
          </a:p>
          <a:p>
            <a:pPr lvl="1" fontAlgn="base"/>
            <a:r>
              <a:rPr lang="fr-CA" dirty="0"/>
              <a:t>Cerner et communiquer les problèmes techniques ainsi que les procédures et les solutions applicables</a:t>
            </a: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76256" y="17729"/>
            <a:ext cx="2268396" cy="158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2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Programmeur Web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7" y="1600200"/>
            <a:ext cx="8531353" cy="5257800"/>
          </a:xfrm>
        </p:spPr>
        <p:txBody>
          <a:bodyPr>
            <a:normAutofit fontScale="55000" lnSpcReduction="20000"/>
          </a:bodyPr>
          <a:lstStyle/>
          <a:p>
            <a:r>
              <a:rPr lang="fr-CA" sz="3600" dirty="0"/>
              <a:t>Compétences </a:t>
            </a:r>
            <a:endParaRPr lang="fr-CA" sz="3600" b="1" dirty="0"/>
          </a:p>
          <a:p>
            <a:pPr lvl="1" fontAlgn="base"/>
            <a:r>
              <a:rPr lang="fr-CA" sz="2900" dirty="0"/>
              <a:t>Connaître les différents langages de programmation Web</a:t>
            </a:r>
          </a:p>
          <a:p>
            <a:pPr lvl="1" fontAlgn="base"/>
            <a:r>
              <a:rPr lang="fr-CA" sz="2900" dirty="0"/>
              <a:t>Connaître les langages de programmation et les bases de données, leurs capacités et leurs limites techniques</a:t>
            </a:r>
          </a:p>
          <a:p>
            <a:pPr lvl="1" fontAlgn="base"/>
            <a:r>
              <a:rPr lang="fr-CA" sz="2900" dirty="0"/>
              <a:t>Connaître les différents protocoles réseaux et les protocoles de transfert de fichiers pour la transmission et la récupération de l’information entre les ordinateurs</a:t>
            </a:r>
          </a:p>
          <a:p>
            <a:pPr lvl="1" fontAlgn="base"/>
            <a:r>
              <a:rPr lang="fr-CA" sz="2900" dirty="0"/>
              <a:t>Être habile dans le design graphique et d’interface</a:t>
            </a:r>
          </a:p>
          <a:p>
            <a:pPr lvl="1" fontAlgn="base"/>
            <a:r>
              <a:rPr lang="fr-CA" sz="2900" dirty="0"/>
              <a:t>Connaître les outils de création pour le multimédia dans les environnements PC ou Mac</a:t>
            </a:r>
          </a:p>
          <a:p>
            <a:pPr lvl="1" fontAlgn="base"/>
            <a:r>
              <a:rPr lang="fr-CA" sz="2900" dirty="0"/>
              <a:t>Connaître la typographie et le design d’information</a:t>
            </a:r>
          </a:p>
          <a:p>
            <a:pPr lvl="1" fontAlgn="base"/>
            <a:r>
              <a:rPr lang="fr-CA" sz="2900" dirty="0"/>
              <a:t>Connaître les principes ergonomiques appliqués à la navigation Web</a:t>
            </a:r>
          </a:p>
          <a:p>
            <a:pPr lvl="1" fontAlgn="base"/>
            <a:r>
              <a:rPr lang="fr-CA" sz="2900" dirty="0"/>
              <a:t>Comprendre les approches utilisées pour développer, intégrer et implanter des sites Web</a:t>
            </a:r>
          </a:p>
          <a:p>
            <a:pPr lvl="1" fontAlgn="base"/>
            <a:r>
              <a:rPr lang="fr-CA" sz="2900" dirty="0"/>
              <a:t>Être à l'affût des nouvelles tendances et technologies</a:t>
            </a:r>
          </a:p>
          <a:p>
            <a:r>
              <a:rPr lang="fr-CA" sz="3600" dirty="0"/>
              <a:t>Habiletés </a:t>
            </a:r>
          </a:p>
          <a:p>
            <a:pPr lvl="1" fontAlgn="base"/>
            <a:r>
              <a:rPr lang="fr-CA" sz="2900" dirty="0"/>
              <a:t>Autonomie et sens de l’initiative</a:t>
            </a:r>
          </a:p>
          <a:p>
            <a:pPr lvl="1" fontAlgn="base"/>
            <a:r>
              <a:rPr lang="fr-CA" sz="2900" dirty="0"/>
              <a:t>Ouverture d’esprit</a:t>
            </a:r>
          </a:p>
          <a:p>
            <a:pPr lvl="1" fontAlgn="base"/>
            <a:r>
              <a:rPr lang="fr-CA" sz="2900" dirty="0"/>
              <a:t>Minutie et patience</a:t>
            </a:r>
          </a:p>
          <a:p>
            <a:pPr lvl="1" fontAlgn="base"/>
            <a:r>
              <a:rPr lang="fr-CA" sz="2900" dirty="0"/>
              <a:t>Sens des responsabilités</a:t>
            </a:r>
          </a:p>
          <a:p>
            <a:pPr lvl="1" fontAlgn="base"/>
            <a:r>
              <a:rPr lang="fr-CA" sz="2900" dirty="0"/>
              <a:t>Bonne gestion du stress</a:t>
            </a:r>
          </a:p>
          <a:p>
            <a:pPr lvl="1" fontAlgn="base"/>
            <a:r>
              <a:rPr lang="fr-CA" sz="2900" dirty="0"/>
              <a:t>Esprit d’équipe</a:t>
            </a:r>
          </a:p>
        </p:txBody>
      </p:sp>
      <p:sp>
        <p:nvSpPr>
          <p:cNvPr id="4" name="ZoneTexte 3"/>
          <p:cNvSpPr txBox="1"/>
          <p:nvPr>
            <p:custDataLst>
              <p:tags r:id="rId3"/>
            </p:custDataLst>
          </p:nvPr>
        </p:nvSpPr>
        <p:spPr>
          <a:xfrm>
            <a:off x="4139952" y="5007947"/>
            <a:ext cx="495606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600" dirty="0"/>
              <a:t>Habileté à résoudre des problèmes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600" dirty="0">
                <a:solidFill>
                  <a:prstClr val="black"/>
                </a:solidFill>
              </a:rPr>
              <a:t>Souci du détail et rigueur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600" dirty="0">
                <a:solidFill>
                  <a:prstClr val="black"/>
                </a:solidFill>
              </a:rPr>
              <a:t>Capacité d’analyse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600" dirty="0">
                <a:solidFill>
                  <a:prstClr val="black"/>
                </a:solidFill>
              </a:rPr>
              <a:t>Sens de l’organisation et de la planification</a:t>
            </a:r>
          </a:p>
          <a:p>
            <a:pPr marL="640080" lvl="1" indent="-274320" fontAlgn="base">
              <a:spcBef>
                <a:spcPts val="550"/>
              </a:spcBef>
              <a:buClr>
                <a:srgbClr val="549E39"/>
              </a:buClr>
              <a:buSzPct val="70000"/>
              <a:buFont typeface="Wingdings 2"/>
              <a:buChar char=""/>
            </a:pPr>
            <a:r>
              <a:rPr lang="fr-CA" sz="1600" dirty="0">
                <a:solidFill>
                  <a:prstClr val="black"/>
                </a:solidFill>
              </a:rPr>
              <a:t>Aptitudes de communication orale et écrite en français et en anglais</a:t>
            </a:r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76256" y="17729"/>
            <a:ext cx="2268396" cy="158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3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Environnement de travail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12648" y="1600200"/>
            <a:ext cx="8423848" cy="5141168"/>
          </a:xfrm>
        </p:spPr>
        <p:txBody>
          <a:bodyPr>
            <a:normAutofit/>
          </a:bodyPr>
          <a:lstStyle/>
          <a:p>
            <a:r>
              <a:rPr lang="fr-CA" sz="2000" dirty="0"/>
              <a:t>L’</a:t>
            </a:r>
            <a:r>
              <a:rPr lang="fr-CA" sz="2000" b="1" dirty="0"/>
              <a:t>aménagement</a:t>
            </a:r>
            <a:r>
              <a:rPr lang="fr-CA" sz="2000" dirty="0"/>
              <a:t> des espaces </a:t>
            </a:r>
            <a:br>
              <a:rPr lang="fr-CA" sz="2000" dirty="0"/>
            </a:br>
            <a:r>
              <a:rPr lang="fr-CA" sz="2000" dirty="0"/>
              <a:t>de travail a évolué grâce, entre </a:t>
            </a:r>
            <a:br>
              <a:rPr lang="fr-CA" sz="2000" dirty="0"/>
            </a:br>
            <a:r>
              <a:rPr lang="fr-CA" sz="2000" dirty="0"/>
              <a:t>autres, aux méthodologies Agile </a:t>
            </a:r>
            <a:br>
              <a:rPr lang="fr-CA" sz="2000" dirty="0"/>
            </a:br>
            <a:r>
              <a:rPr lang="fr-CA" sz="2000" dirty="0"/>
              <a:t>(dans le secteur privé comme au </a:t>
            </a:r>
            <a:br>
              <a:rPr lang="fr-CA" sz="2000" dirty="0"/>
            </a:br>
            <a:r>
              <a:rPr lang="fr-CA" sz="2000" dirty="0"/>
              <a:t>gouvernement)</a:t>
            </a:r>
          </a:p>
          <a:p>
            <a:pPr lvl="1"/>
            <a:r>
              <a:rPr lang="fr-CA" sz="1800" dirty="0"/>
              <a:t>Le développeur d’applications</a:t>
            </a:r>
            <a:br>
              <a:rPr lang="fr-CA" sz="1800" dirty="0"/>
            </a:br>
            <a:r>
              <a:rPr lang="fr-CA" sz="1800" dirty="0"/>
              <a:t>travaille dans des espaces plus </a:t>
            </a:r>
            <a:br>
              <a:rPr lang="fr-CA" sz="1800" dirty="0"/>
            </a:br>
            <a:r>
              <a:rPr lang="fr-CA" sz="1800" dirty="0"/>
              <a:t>ouverts, plus collaboratifs, avec</a:t>
            </a:r>
            <a:br>
              <a:rPr lang="fr-CA" sz="1800" dirty="0"/>
            </a:br>
            <a:r>
              <a:rPr lang="fr-CA" sz="1800" dirty="0"/>
              <a:t>une meilleure luminosité, des </a:t>
            </a:r>
            <a:br>
              <a:rPr lang="fr-CA" sz="1800" dirty="0"/>
            </a:br>
            <a:r>
              <a:rPr lang="fr-CA" sz="1800" dirty="0"/>
              <a:t>cloisons vitrées, etc.</a:t>
            </a:r>
          </a:p>
        </p:txBody>
      </p:sp>
      <p:pic>
        <p:nvPicPr>
          <p:cNvPr id="6" name="Image 5">
            <a:hlinkClick r:id="rId8"/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99992" y="1628800"/>
            <a:ext cx="4536504" cy="2553247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16016" y="4439595"/>
            <a:ext cx="4320480" cy="230177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6172" y="4812649"/>
            <a:ext cx="4013820" cy="19287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51267" y="44624"/>
            <a:ext cx="2448272" cy="13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98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édian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Mé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é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52235</TotalTime>
  <Words>2248</Words>
  <Application>Microsoft Office PowerPoint</Application>
  <PresentationFormat>Affichage à l'écran (4:3)</PresentationFormat>
  <Paragraphs>195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Calibri</vt:lpstr>
      <vt:lpstr>Tw Cen MT</vt:lpstr>
      <vt:lpstr>Verdana</vt:lpstr>
      <vt:lpstr>Wingdings</vt:lpstr>
      <vt:lpstr>Wingdings 2</vt:lpstr>
      <vt:lpstr>Médian</vt:lpstr>
      <vt:lpstr>420-06A-FX  Milieu de l’informatique</vt:lpstr>
      <vt:lpstr>Développement des applications</vt:lpstr>
      <vt:lpstr>Programmeur de logiciels</vt:lpstr>
      <vt:lpstr>Programmeur de logiciels</vt:lpstr>
      <vt:lpstr>Programmeur-analyste</vt:lpstr>
      <vt:lpstr>Programmeur-analyste</vt:lpstr>
      <vt:lpstr>Programmeur Web</vt:lpstr>
      <vt:lpstr>Programmeur Web</vt:lpstr>
      <vt:lpstr>Environnement de travail</vt:lpstr>
      <vt:lpstr>Gestion de réseaux</vt:lpstr>
      <vt:lpstr>Environnement de travail</vt:lpstr>
      <vt:lpstr>Gestion de base de  données</vt:lpstr>
      <vt:lpstr>Environnement de travail</vt:lpstr>
      <vt:lpstr>Produits et services</vt:lpstr>
      <vt:lpstr>Produits et services  en informatique à Québec</vt:lpstr>
      <vt:lpstr>Produits et services  en informatique à Québec</vt:lpstr>
      <vt:lpstr>Produits et services  en informatique à Québec</vt:lpstr>
      <vt:lpstr>Produits et services  en informatique à Québec</vt:lpstr>
      <vt:lpstr>Références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420-06A-FX  Milieu de l’informatique</dc:title>
  <dc:creator>Stéphane Lapointe</dc:creator>
  <cp:lastModifiedBy>Christopher Coulombe</cp:lastModifiedBy>
  <cp:revision>1200</cp:revision>
  <cp:lastPrinted>2016-08-19T13:39:24Z</cp:lastPrinted>
  <dcterms:created xsi:type="dcterms:W3CDTF">2012-09-04T15:29:37Z</dcterms:created>
  <dcterms:modified xsi:type="dcterms:W3CDTF">2023-04-16T23:48:37Z</dcterms:modified>
</cp:coreProperties>
</file>